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65" r:id="rId2"/>
    <p:sldId id="316" r:id="rId3"/>
    <p:sldId id="317" r:id="rId4"/>
    <p:sldId id="318" r:id="rId5"/>
    <p:sldId id="327" r:id="rId6"/>
    <p:sldId id="329" r:id="rId7"/>
    <p:sldId id="297" r:id="rId8"/>
    <p:sldId id="315" r:id="rId9"/>
    <p:sldId id="302" r:id="rId10"/>
    <p:sldId id="305" r:id="rId11"/>
    <p:sldId id="306" r:id="rId12"/>
    <p:sldId id="307" r:id="rId13"/>
    <p:sldId id="308" r:id="rId14"/>
    <p:sldId id="309" r:id="rId15"/>
    <p:sldId id="314" r:id="rId16"/>
    <p:sldId id="335" r:id="rId17"/>
    <p:sldId id="332" r:id="rId18"/>
    <p:sldId id="333" r:id="rId19"/>
    <p:sldId id="311" r:id="rId20"/>
    <p:sldId id="337" r:id="rId21"/>
    <p:sldId id="320" r:id="rId22"/>
    <p:sldId id="313" r:id="rId23"/>
    <p:sldId id="338" r:id="rId24"/>
    <p:sldId id="339" r:id="rId25"/>
    <p:sldId id="334" r:id="rId26"/>
    <p:sldId id="325" r:id="rId27"/>
    <p:sldId id="323" r:id="rId28"/>
    <p:sldId id="324" r:id="rId29"/>
    <p:sldId id="331" r:id="rId30"/>
    <p:sldId id="340" r:id="rId31"/>
    <p:sldId id="326"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00CC"/>
    <a:srgbClr val="000066"/>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83570" autoAdjust="0"/>
  </p:normalViewPr>
  <p:slideViewPr>
    <p:cSldViewPr snapToGrid="0" showGuides="1">
      <p:cViewPr>
        <p:scale>
          <a:sx n="76" d="100"/>
          <a:sy n="76" d="100"/>
        </p:scale>
        <p:origin x="762"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178F4-C18B-48EC-9055-35D023B30368}" type="datetimeFigureOut">
              <a:rPr lang="zh-CN" altLang="en-US" smtClean="0"/>
              <a:t>2019/6/13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E15A-D7A9-4169-A7C2-BCB1B8BA29D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各位老师，同学，大家好。我答辩的题目是古籍图像内容检索方法研究，我的指导老师是彭良瑞老师。</a:t>
            </a: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a:t>
            </a:fld>
            <a:endParaRPr lang="zh-CN" altLang="en-US"/>
          </a:p>
        </p:txBody>
      </p:sp>
    </p:spTree>
    <p:extLst>
      <p:ext uri="{BB962C8B-B14F-4D97-AF65-F5344CB8AC3E}">
        <p14:creationId xmlns:p14="http://schemas.microsoft.com/office/powerpoint/2010/main" val="1647903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mtClean="0"/>
              <a:t>接下来介绍字符定位部分。第一种方法是</a:t>
            </a:r>
            <a:r>
              <a:rPr lang="en-US" altLang="zh-CN" smtClean="0"/>
              <a:t>…</a:t>
            </a:r>
            <a:r>
              <a:rPr lang="zh-CN" altLang="en-US" smtClean="0"/>
              <a:t>，它适合于</a:t>
            </a:r>
            <a:r>
              <a:rPr lang="en-US" altLang="zh-CN" smtClean="0"/>
              <a:t>…</a:t>
            </a:r>
            <a:r>
              <a:rPr lang="zh-CN" altLang="en-US" smtClean="0"/>
              <a:t>这种方法可分为</a:t>
            </a:r>
            <a:r>
              <a:rPr lang="en-US" altLang="zh-CN" smtClean="0"/>
              <a:t>3</a:t>
            </a:r>
            <a:r>
              <a:rPr lang="zh-CN" altLang="en-US" smtClean="0"/>
              <a:t>个步骤</a:t>
            </a:r>
            <a:endParaRPr lang="en-US" altLang="zh-CN" smtClean="0"/>
          </a:p>
          <a:p>
            <a:r>
              <a:rPr lang="zh-CN" altLang="en-US" smtClean="0"/>
              <a:t>第一步是噪声过滤避免</a:t>
            </a:r>
            <a:r>
              <a:rPr lang="zh-CN" altLang="en-US" sz="1200" smtClean="0"/>
              <a:t>对后续投影步骤的影响。</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第二步是分割水平、竖直区域</a:t>
            </a:r>
            <a:endParaRPr lang="en-US" altLang="zh-CN" smtClean="0"/>
          </a:p>
          <a:p>
            <a:r>
              <a:rPr lang="zh-CN" altLang="en-US" smtClean="0"/>
              <a:t>第三</a:t>
            </a:r>
            <a:r>
              <a:rPr lang="zh-CN" altLang="en-US" smtClean="0"/>
              <a:t>步是后处理，利用字符长宽的相关性进行区域扩充，避免出现残缺字符。</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10</a:t>
            </a:fld>
            <a:endParaRPr lang="zh-CN" altLang="en-US"/>
          </a:p>
        </p:txBody>
      </p:sp>
    </p:spTree>
    <p:extLst>
      <p:ext uri="{BB962C8B-B14F-4D97-AF65-F5344CB8AC3E}">
        <p14:creationId xmlns:p14="http://schemas.microsoft.com/office/powerpoint/2010/main" val="3861878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这里展示了这种方法的结果。当字符大小比较均一，它的性能还是不错的。</a:t>
            </a:r>
            <a:endParaRPr lang="en-US" altLang="zh-CN" smtClean="0"/>
          </a:p>
          <a:p>
            <a:r>
              <a:rPr lang="zh-CN" altLang="en-US" smtClean="0"/>
              <a:t>但是当版面复杂时，它的表现比较差。</a:t>
            </a:r>
            <a:endParaRPr lang="en-US" altLang="zh-CN" smtClean="0"/>
          </a:p>
          <a:p>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11</a:t>
            </a:fld>
            <a:endParaRPr lang="zh-CN" altLang="en-US"/>
          </a:p>
        </p:txBody>
      </p:sp>
    </p:spTree>
    <p:extLst>
      <p:ext uri="{BB962C8B-B14F-4D97-AF65-F5344CB8AC3E}">
        <p14:creationId xmlns:p14="http://schemas.microsoft.com/office/powerpoint/2010/main" val="2669960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第二种方法基于深度学习</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算法主体框架是</a:t>
            </a:r>
            <a:r>
              <a:rPr lang="en-US" altLang="zh-CN" smtClean="0"/>
              <a:t>Faster-RCNN</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开题时已经提到了，</a:t>
            </a:r>
            <a:r>
              <a:rPr lang="en-US" altLang="zh-CN" smtClean="0"/>
              <a:t>Faster-RCNN</a:t>
            </a:r>
            <a:r>
              <a:rPr lang="zh-CN" altLang="en-US" smtClean="0"/>
              <a:t>直接用于古籍中字符定位性能比较差</a:t>
            </a:r>
            <a:endParaRPr lang="en-US" altLang="zh-CN" smtClean="0"/>
          </a:p>
          <a:p>
            <a:r>
              <a:rPr lang="zh-CN" altLang="en-US" smtClean="0"/>
              <a:t>主要是文档图像中目标很多，要保证召回率，初始阶段候选框数目就要成百倍的增长，增加了显存的使用量，使得训练困难，且对小目标检测性能比较差。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我引入了召回率很高但存在大量重复的连通域分析的结果。</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好处是保证召回率的同时</a:t>
            </a:r>
            <a:r>
              <a:rPr lang="en-US" altLang="zh-CN" smtClean="0"/>
              <a:t>RPN</a:t>
            </a:r>
            <a:r>
              <a:rPr lang="zh-CN" altLang="en-US" smtClean="0"/>
              <a:t>只需要生成稀疏的候选框，使得网络更容易训练。</a:t>
            </a:r>
          </a:p>
          <a:p>
            <a:r>
              <a:rPr lang="zh-CN" altLang="en-US" smtClean="0"/>
              <a:t>同时通过</a:t>
            </a:r>
            <a:r>
              <a:rPr lang="zh-CN" altLang="en-US" smtClean="0"/>
              <a:t>利用标注信息对连通域分析结果中进行了筛选</a:t>
            </a:r>
            <a:r>
              <a:rPr lang="zh-CN" altLang="en-US" smtClean="0"/>
              <a:t>，并且可以保证</a:t>
            </a:r>
            <a:r>
              <a:rPr lang="zh-CN" altLang="en-US" smtClean="0"/>
              <a:t>小目标的召回率不会太差</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12</a:t>
            </a:fld>
            <a:endParaRPr lang="zh-CN" altLang="en-US"/>
          </a:p>
        </p:txBody>
      </p:sp>
    </p:spTree>
    <p:extLst>
      <p:ext uri="{BB962C8B-B14F-4D97-AF65-F5344CB8AC3E}">
        <p14:creationId xmlns:p14="http://schemas.microsoft.com/office/powerpoint/2010/main" val="3510108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看一下这种方法与前一种方法的结果对比</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首先</a:t>
            </a:r>
            <a:r>
              <a:rPr lang="zh-CN" altLang="en-US" smtClean="0"/>
              <a:t>是第一</a:t>
            </a:r>
            <a:r>
              <a:rPr lang="zh-CN" altLang="en-US" smtClean="0"/>
              <a:t>种方法的结果，这是连通域分析的结果，然后是第二种方法的结果，可以看到这种方法的性能还是很好的</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13</a:t>
            </a:fld>
            <a:endParaRPr lang="zh-CN" altLang="en-US"/>
          </a:p>
        </p:txBody>
      </p:sp>
    </p:spTree>
    <p:extLst>
      <p:ext uri="{BB962C8B-B14F-4D97-AF65-F5344CB8AC3E}">
        <p14:creationId xmlns:p14="http://schemas.microsoft.com/office/powerpoint/2010/main" val="1059717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训练识别网络时，我首先在中科院手写体汉字数据集上进行了预训练，来帮助</a:t>
            </a:r>
            <a:r>
              <a:rPr lang="zh-CN" altLang="en-US" smtClean="0"/>
              <a:t>网络更好地收敛，</a:t>
            </a:r>
            <a:r>
              <a:rPr lang="zh-CN" altLang="en-US" smtClean="0"/>
              <a:t>之后我通过生成样本解决了古籍</a:t>
            </a:r>
            <a:r>
              <a:rPr lang="zh-CN" altLang="en-US" smtClean="0"/>
              <a:t>中单字样本</a:t>
            </a:r>
            <a:r>
              <a:rPr lang="zh-CN" altLang="en-US" smtClean="0"/>
              <a:t>在类别上分布严重不均的问题</a:t>
            </a:r>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14</a:t>
            </a:fld>
            <a:endParaRPr lang="zh-CN" altLang="en-US"/>
          </a:p>
        </p:txBody>
      </p:sp>
    </p:spTree>
    <p:extLst>
      <p:ext uri="{BB962C8B-B14F-4D97-AF65-F5344CB8AC3E}">
        <p14:creationId xmlns:p14="http://schemas.microsoft.com/office/powerpoint/2010/main" val="3821022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网络部分，选取</a:t>
            </a:r>
            <a:r>
              <a:rPr lang="en-US" altLang="zh-CN" smtClean="0"/>
              <a:t>ResNet</a:t>
            </a:r>
            <a:r>
              <a:rPr lang="zh-CN" altLang="en-US" smtClean="0"/>
              <a:t>作为基础网络，并引入了泛化的非局部化机制</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它</a:t>
            </a:r>
            <a:r>
              <a:rPr lang="zh-CN" altLang="en-US" smtClean="0"/>
              <a:t>对非局部网络进行了扩展，通过向量化输入，使不同通道的像素</a:t>
            </a:r>
            <a:r>
              <a:rPr lang="zh-CN" altLang="en-US" smtClean="0"/>
              <a:t>点处于同一个维度</a:t>
            </a:r>
            <a:r>
              <a:rPr lang="zh-CN" altLang="en-US" smtClean="0"/>
              <a:t>，计算相关性时不再独立，</a:t>
            </a:r>
            <a:r>
              <a:rPr lang="zh-CN" altLang="en-US" smtClean="0"/>
              <a:t>进而实现了跨通道的非局部化机制</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我还对网络结构进行了微调</a:t>
            </a:r>
            <a:endParaRPr lang="en-US" altLang="zh-CN" smtClean="0"/>
          </a:p>
          <a:p>
            <a:r>
              <a:rPr lang="zh-CN" altLang="en-US" smtClean="0"/>
              <a:t>去掉了浅层的最大池化</a:t>
            </a:r>
            <a:r>
              <a:rPr lang="zh-CN" altLang="en-US" smtClean="0"/>
              <a:t>，避免过早采样损失</a:t>
            </a:r>
            <a:r>
              <a:rPr lang="zh-CN" altLang="en-US" smtClean="0"/>
              <a:t>小区域信息，并将浅层的普通卷积换为空洞卷积，卷积核改为矩形</a:t>
            </a:r>
            <a:r>
              <a:rPr lang="zh-CN" altLang="en-US" smtClean="0"/>
              <a:t>，来适应字符的形状</a:t>
            </a:r>
            <a:endParaRPr lang="zh-CN" altLang="en-US"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15</a:t>
            </a:fld>
            <a:endParaRPr lang="zh-CN" altLang="en-US"/>
          </a:p>
        </p:txBody>
      </p:sp>
    </p:spTree>
    <p:extLst>
      <p:ext uri="{BB962C8B-B14F-4D97-AF65-F5344CB8AC3E}">
        <p14:creationId xmlns:p14="http://schemas.microsoft.com/office/powerpoint/2010/main" val="1987379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我使用数据库作为整个系统的后端，相比用文本文件存储结果，在检索时它的速度更快，对批量检索的支持更好。</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每一个元组的属性有页码、字符的位置、当前字符的类别、下一个字符的类别以及其后第二个字符的类别，所有类别都用其数字编码表示</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比如这里展示了第</a:t>
            </a:r>
            <a:r>
              <a:rPr lang="en-US" altLang="zh-CN" smtClean="0"/>
              <a:t>100</a:t>
            </a:r>
            <a:r>
              <a:rPr lang="zh-CN" altLang="en-US" smtClean="0"/>
              <a:t>页中的王太后中的王对应的元组</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元组包含当前字符及其后两个字符的信息，查询多个字符的关键词时更加方便，所有信息在一张表中可以避免多表连接操作</a:t>
            </a:r>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16</a:t>
            </a:fld>
            <a:endParaRPr lang="zh-CN" altLang="en-US"/>
          </a:p>
        </p:txBody>
      </p:sp>
    </p:spTree>
    <p:extLst>
      <p:ext uri="{BB962C8B-B14F-4D97-AF65-F5344CB8AC3E}">
        <p14:creationId xmlns:p14="http://schemas.microsoft.com/office/powerpoint/2010/main" val="261564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看一下定量的实验结果，上面是两种字符定位方法的结果，横向比较可以发现，第二种方法优于第一种方法，并且</a:t>
            </a:r>
            <a:r>
              <a:rPr lang="en-US" altLang="zh-CN" smtClean="0"/>
              <a:t>IOU</a:t>
            </a:r>
            <a:r>
              <a:rPr lang="zh-CN" altLang="en-US" smtClean="0"/>
              <a:t>阈值越高，优势越明显，这说明第二种方法得到的候选框质量更高</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下面是字符识别的结果，表中从上到下为依次加入的关系</a:t>
            </a:r>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17</a:t>
            </a:fld>
            <a:endParaRPr lang="zh-CN" altLang="en-US"/>
          </a:p>
        </p:txBody>
      </p:sp>
    </p:spTree>
    <p:extLst>
      <p:ext uri="{BB962C8B-B14F-4D97-AF65-F5344CB8AC3E}">
        <p14:creationId xmlns:p14="http://schemas.microsoft.com/office/powerpoint/2010/main" val="872736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smtClean="0">
                <a:solidFill>
                  <a:schemeClr val="tx1"/>
                </a:solidFill>
                <a:latin typeface="+mn-lt"/>
                <a:ea typeface="+mn-ea"/>
                <a:cs typeface="+mn-cs"/>
              </a:rPr>
              <a:t>这是系统整体的定量结果</a:t>
            </a:r>
            <a:endParaRPr lang="en-US" altLang="zh-CN" sz="1200" b="0" i="0" u="none" strike="noStrike" kern="1200" baseline="0" smtClean="0">
              <a:solidFill>
                <a:schemeClr val="tx1"/>
              </a:solidFill>
              <a:latin typeface="+mn-lt"/>
              <a:ea typeface="+mn-ea"/>
              <a:cs typeface="+mn-cs"/>
            </a:endParaRPr>
          </a:p>
          <a:p>
            <a:r>
              <a:rPr lang="zh-CN" altLang="en-US" sz="1200" b="0" i="0" u="none" strike="noStrike" kern="1200" baseline="0" smtClean="0">
                <a:solidFill>
                  <a:schemeClr val="tx1"/>
                </a:solidFill>
                <a:latin typeface="+mn-lt"/>
                <a:ea typeface="+mn-ea"/>
                <a:cs typeface="+mn-cs"/>
              </a:rPr>
              <a:t>首先是通过字符串查询，左侧为关键词，右侧为两种定位算法对应的结果，方法</a:t>
            </a:r>
            <a:r>
              <a:rPr lang="en-US" altLang="zh-CN" sz="1200" b="0" i="0" u="none" strike="noStrike" kern="1200" baseline="0" smtClean="0">
                <a:solidFill>
                  <a:schemeClr val="tx1"/>
                </a:solidFill>
                <a:latin typeface="+mn-lt"/>
                <a:ea typeface="+mn-ea"/>
                <a:cs typeface="+mn-cs"/>
              </a:rPr>
              <a:t>2</a:t>
            </a:r>
            <a:r>
              <a:rPr lang="zh-CN" altLang="en-US" sz="1200" b="0" i="0" u="none" strike="noStrike" kern="1200" baseline="0" smtClean="0">
                <a:solidFill>
                  <a:schemeClr val="tx1"/>
                </a:solidFill>
                <a:latin typeface="+mn-lt"/>
                <a:ea typeface="+mn-ea"/>
                <a:cs typeface="+mn-cs"/>
              </a:rPr>
              <a:t>为基于深度学习的定位算法</a:t>
            </a:r>
            <a:endParaRPr lang="en-US" altLang="zh-CN" sz="1200" b="0" i="0" u="none" strike="noStrike" kern="1200" baseline="0" smtClean="0">
              <a:solidFill>
                <a:schemeClr val="tx1"/>
              </a:solidFill>
              <a:latin typeface="+mn-lt"/>
              <a:ea typeface="+mn-ea"/>
              <a:cs typeface="+mn-cs"/>
            </a:endParaRPr>
          </a:p>
          <a:p>
            <a:r>
              <a:rPr lang="zh-CN" altLang="en-US" sz="1200" b="0" i="0" u="none" strike="noStrike" kern="1200" baseline="0" smtClean="0">
                <a:solidFill>
                  <a:schemeClr val="tx1"/>
                </a:solidFill>
                <a:latin typeface="+mn-lt"/>
                <a:ea typeface="+mn-ea"/>
                <a:cs typeface="+mn-cs"/>
              </a:rPr>
              <a:t>然后是通过示例查询，</a:t>
            </a:r>
            <a:endParaRPr lang="en-US" altLang="zh-CN" sz="1200" b="0" i="0" u="none" strike="noStrike" kern="1200" baseline="0" smtClean="0">
              <a:solidFill>
                <a:schemeClr val="tx1"/>
              </a:solidFill>
              <a:latin typeface="+mn-lt"/>
              <a:ea typeface="+mn-ea"/>
              <a:cs typeface="+mn-cs"/>
            </a:endParaRPr>
          </a:p>
          <a:p>
            <a:r>
              <a:rPr lang="zh-CN" altLang="en-US" sz="1200" b="0" i="0" u="none" strike="noStrike" kern="1200" baseline="0" smtClean="0">
                <a:solidFill>
                  <a:schemeClr val="tx1"/>
                </a:solidFill>
                <a:latin typeface="+mn-lt"/>
                <a:ea typeface="+mn-ea"/>
                <a:cs typeface="+mn-cs"/>
              </a:rPr>
              <a:t>从表中可以看出，</a:t>
            </a:r>
            <a:endParaRPr lang="en-US" altLang="zh-CN" sz="1200" b="0" i="0" u="none" strike="noStrike" kern="1200" baseline="0" smtClean="0">
              <a:solidFill>
                <a:schemeClr val="tx1"/>
              </a:solidFill>
              <a:latin typeface="+mn-lt"/>
              <a:ea typeface="+mn-ea"/>
              <a:cs typeface="+mn-cs"/>
            </a:endParaRPr>
          </a:p>
          <a:p>
            <a:r>
              <a:rPr lang="zh-CN" altLang="en-US" sz="1200" b="0" i="0" u="none" strike="noStrike" kern="1200" baseline="0" smtClean="0">
                <a:solidFill>
                  <a:schemeClr val="tx1"/>
                </a:solidFill>
                <a:latin typeface="+mn-lt"/>
                <a:ea typeface="+mn-ea"/>
                <a:cs typeface="+mn-cs"/>
              </a:rPr>
              <a:t>关键词长度越长，</a:t>
            </a:r>
            <a:r>
              <a:rPr lang="en-US" altLang="zh-CN" sz="1200" b="0" i="0" u="none" strike="noStrike" kern="1200" baseline="0" smtClean="0">
                <a:solidFill>
                  <a:schemeClr val="tx1"/>
                </a:solidFill>
                <a:latin typeface="+mn-lt"/>
                <a:ea typeface="+mn-ea"/>
                <a:cs typeface="+mn-cs"/>
              </a:rPr>
              <a:t>AP</a:t>
            </a:r>
            <a:r>
              <a:rPr lang="zh-CN" altLang="en-US" sz="1200" b="0" i="0" u="none" strike="noStrike" kern="1200" baseline="0" smtClean="0">
                <a:solidFill>
                  <a:schemeClr val="tx1"/>
                </a:solidFill>
                <a:latin typeface="+mn-lt"/>
                <a:ea typeface="+mn-ea"/>
                <a:cs typeface="+mn-cs"/>
              </a:rPr>
              <a:t>一般越小，因为关键词中如果有一个字符无法正确定位或者识别就会使得结果不正确</a:t>
            </a:r>
          </a:p>
        </p:txBody>
      </p:sp>
      <p:sp>
        <p:nvSpPr>
          <p:cNvPr id="4" name="灯片编号占位符 3"/>
          <p:cNvSpPr>
            <a:spLocks noGrp="1"/>
          </p:cNvSpPr>
          <p:nvPr>
            <p:ph type="sldNum" sz="quarter" idx="10"/>
          </p:nvPr>
        </p:nvSpPr>
        <p:spPr/>
        <p:txBody>
          <a:bodyPr/>
          <a:lstStyle/>
          <a:p>
            <a:fld id="{2E16E15A-D7A9-4169-A7C2-BCB1B8BA29D0}" type="slidenum">
              <a:rPr lang="zh-CN" altLang="en-US" smtClean="0"/>
              <a:t>18</a:t>
            </a:fld>
            <a:endParaRPr lang="zh-CN" altLang="en-US"/>
          </a:p>
        </p:txBody>
      </p:sp>
    </p:spTree>
    <p:extLst>
      <p:ext uri="{BB962C8B-B14F-4D97-AF65-F5344CB8AC3E}">
        <p14:creationId xmlns:p14="http://schemas.microsoft.com/office/powerpoint/2010/main" val="196658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我还对系统的误差进行了分析，绿色为正确结果，红色为漏检，便于观察只标出关键词中首个字符</a:t>
            </a:r>
            <a:endParaRPr lang="en-US" altLang="zh-CN" smtClean="0"/>
          </a:p>
          <a:p>
            <a:r>
              <a:rPr lang="zh-CN" altLang="en-US" smtClean="0"/>
              <a:t>主要有两种情况，</a:t>
            </a:r>
            <a:endParaRPr lang="en-US" altLang="zh-CN" smtClean="0"/>
          </a:p>
          <a:p>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19</a:t>
            </a:fld>
            <a:endParaRPr lang="zh-CN" altLang="en-US"/>
          </a:p>
        </p:txBody>
      </p:sp>
    </p:spTree>
    <p:extLst>
      <p:ext uri="{BB962C8B-B14F-4D97-AF65-F5344CB8AC3E}">
        <p14:creationId xmlns:p14="http://schemas.microsoft.com/office/powerpoint/2010/main" val="249369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今天主要从</a:t>
            </a:r>
            <a:r>
              <a:rPr lang="en-US" altLang="zh-CN" smtClean="0"/>
              <a:t>6</a:t>
            </a:r>
            <a:r>
              <a:rPr lang="zh-CN" altLang="en-US" smtClean="0"/>
              <a:t>个方面介绍我的工作</a:t>
            </a:r>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2</a:t>
            </a:fld>
            <a:endParaRPr lang="zh-CN" altLang="en-US"/>
          </a:p>
        </p:txBody>
      </p:sp>
    </p:spTree>
    <p:extLst>
      <p:ext uri="{BB962C8B-B14F-4D97-AF65-F5344CB8AC3E}">
        <p14:creationId xmlns:p14="http://schemas.microsoft.com/office/powerpoint/2010/main" val="68856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总结一下</a:t>
            </a:r>
            <a:endParaRPr lang="en-US" altLang="zh-CN" smtClean="0"/>
          </a:p>
          <a:p>
            <a:r>
              <a:rPr lang="zh-CN" altLang="en-US" smtClean="0"/>
              <a:t>课题通过合理划分</a:t>
            </a:r>
            <a:r>
              <a:rPr lang="en-US" altLang="zh-CN" smtClean="0"/>
              <a:t>4</a:t>
            </a:r>
            <a:r>
              <a:rPr lang="zh-CN" altLang="en-US" smtClean="0"/>
              <a:t>个子模块，最终实现了一个支持两种查询方法的无需分割的古籍关键词检索系统</a:t>
            </a:r>
            <a:endParaRPr lang="en-US" altLang="zh-CN" smtClean="0"/>
          </a:p>
          <a:p>
            <a:r>
              <a:rPr lang="zh-CN" altLang="en-US" smtClean="0"/>
              <a:t>未来可以尝试的方向包括使用更多与古籍相似的数据集进行预训练，以及对</a:t>
            </a:r>
            <a:r>
              <a:rPr lang="en-US" altLang="zh-CN" smtClean="0"/>
              <a:t>Faster-RCNN</a:t>
            </a:r>
            <a:r>
              <a:rPr lang="zh-CN" altLang="en-US" smtClean="0"/>
              <a:t>本身进行优化，提供定位准确性</a:t>
            </a:r>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20</a:t>
            </a:fld>
            <a:endParaRPr lang="zh-CN" altLang="en-US"/>
          </a:p>
        </p:txBody>
      </p:sp>
    </p:spTree>
    <p:extLst>
      <p:ext uri="{BB962C8B-B14F-4D97-AF65-F5344CB8AC3E}">
        <p14:creationId xmlns:p14="http://schemas.microsoft.com/office/powerpoint/2010/main" val="62166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21</a:t>
            </a:fld>
            <a:endParaRPr lang="zh-CN" altLang="en-US"/>
          </a:p>
        </p:txBody>
      </p:sp>
    </p:spTree>
    <p:extLst>
      <p:ext uri="{BB962C8B-B14F-4D97-AF65-F5344CB8AC3E}">
        <p14:creationId xmlns:p14="http://schemas.microsoft.com/office/powerpoint/2010/main" val="2052516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23</a:t>
            </a:fld>
            <a:endParaRPr lang="zh-CN" altLang="en-US"/>
          </a:p>
        </p:txBody>
      </p:sp>
    </p:spTree>
    <p:extLst>
      <p:ext uri="{BB962C8B-B14F-4D97-AF65-F5344CB8AC3E}">
        <p14:creationId xmlns:p14="http://schemas.microsoft.com/office/powerpoint/2010/main" val="1489609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首先介绍下关键词检索，它指的是</a:t>
            </a:r>
            <a:r>
              <a:rPr lang="zh-CN" altLang="en-US" sz="1200" dirty="0" smtClean="0">
                <a:latin typeface="Constantia" panose="02030602050306030303" pitchFamily="18" charset="0"/>
                <a:ea typeface="华文新魏" panose="02010800040101010101" pitchFamily="2" charset="-122"/>
              </a:rPr>
              <a:t>在扫描后的文档图片中找到查询单词的所有实例。</a:t>
            </a:r>
            <a:endParaRPr lang="en-US" altLang="zh-CN" sz="1200" dirty="0" smtClean="0">
              <a:latin typeface="Constantia" panose="02030602050306030303" pitchFamily="18" charset="0"/>
              <a:ea typeface="华文新魏" panose="020108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一般来说，有两种检索方法，分别是通过字符串查询和通过示例查询，二者各有利弊</a:t>
            </a:r>
            <a:endParaRPr lang="en-US" altLang="zh-CN" dirty="0" smtClean="0"/>
          </a:p>
          <a:p>
            <a:r>
              <a:rPr lang="zh-CN" altLang="en-US" dirty="0" smtClean="0"/>
              <a:t>通过字符串检索往往是通过键盘输入，类似于我们平时在百度、谷歌上的搜索，它对于用户比较友好，但它要找从字符串到图片特征的映射，这往往比较困难</a:t>
            </a:r>
            <a:endParaRPr lang="en-US" altLang="zh-CN" dirty="0" smtClean="0"/>
          </a:p>
          <a:p>
            <a:r>
              <a:rPr lang="zh-CN" altLang="en-US" dirty="0" smtClean="0"/>
              <a:t>通过示例查询优点是容易实现，但需要使用者给出单词示例图片，此类场景中，剩余任务相当于就只是查全</a:t>
            </a:r>
            <a:endParaRPr lang="en-US" altLang="zh-CN" dirty="0" smtClean="0"/>
          </a:p>
          <a:p>
            <a:r>
              <a:rPr lang="zh-CN" altLang="en-US" dirty="0" smtClean="0"/>
              <a:t>关键词检索有两大类解决范式，分别是基于分割的和无需分割的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前者假定的文档图片已经被准确分割为为一个一个的单词或者独立的文本行，并在其中进行查询。优点是准确率相对比较高，但是实用性差，因为对文档的</a:t>
            </a:r>
            <a:r>
              <a:rPr lang="zh-CN" altLang="en-US" sz="1200" kern="1200" dirty="0" smtClean="0">
                <a:solidFill>
                  <a:schemeClr val="dk1"/>
                </a:solidFill>
                <a:latin typeface="华文楷体" panose="02010600040101010101" pitchFamily="2" charset="-122"/>
                <a:ea typeface="华文楷体" panose="02010600040101010101" pitchFamily="2" charset="-122"/>
                <a:cs typeface="+mn-cs"/>
              </a:rPr>
              <a:t>自动分割易出错，人工标记代价大</a:t>
            </a:r>
            <a:endParaRPr lang="en-US" altLang="zh-CN" dirty="0" smtClean="0"/>
          </a:p>
          <a:p>
            <a:r>
              <a:rPr lang="zh-CN" altLang="en-US" dirty="0" smtClean="0"/>
              <a:t>无需分割的方法的输入是整个文档图片，它的优缺点与前种方法相反</a:t>
            </a:r>
            <a:endParaRPr lang="en-US" altLang="zh-CN" dirty="0" smtClean="0"/>
          </a:p>
          <a:p>
            <a:r>
              <a:rPr lang="zh-CN" altLang="en-US" dirty="0" smtClean="0"/>
              <a:t>下面我来介绍一下这个领域已有的一些工作</a:t>
            </a: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24</a:t>
            </a:fld>
            <a:endParaRPr lang="zh-CN" altLang="en-US"/>
          </a:p>
        </p:txBody>
      </p:sp>
    </p:spTree>
    <p:extLst>
      <p:ext uri="{BB962C8B-B14F-4D97-AF65-F5344CB8AC3E}">
        <p14:creationId xmlns:p14="http://schemas.microsoft.com/office/powerpoint/2010/main" val="324536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25</a:t>
            </a:fld>
            <a:endParaRPr lang="zh-CN" altLang="en-US"/>
          </a:p>
        </p:txBody>
      </p:sp>
    </p:spTree>
    <p:extLst>
      <p:ext uri="{BB962C8B-B14F-4D97-AF65-F5344CB8AC3E}">
        <p14:creationId xmlns:p14="http://schemas.microsoft.com/office/powerpoint/2010/main" val="1672112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t>为了能保留尽可能多的信息的同时减少运算量，需先对图像进行二值化</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t>古籍研究中常使用大津算法，</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t>它假设</a:t>
            </a:r>
            <a:r>
              <a:rPr lang="en-US" altLang="zh-CN" sz="1200" smtClean="0"/>
              <a:t>…</a:t>
            </a:r>
            <a:r>
              <a:rPr lang="zh-CN" altLang="en-US" sz="1200" smtClean="0"/>
              <a:t>，通过改变二值化阈值，改变前景、背景像素点的个数也就是这里的</a:t>
            </a:r>
            <a:r>
              <a:rPr lang="en-US" altLang="zh-CN" sz="1200" smtClean="0"/>
              <a:t>Nf,Nb</a:t>
            </a:r>
            <a:r>
              <a:rPr lang="zh-CN" altLang="en-US" sz="1200" smtClean="0"/>
              <a:t>，进而改变类间方差</a:t>
            </a:r>
            <a:r>
              <a:rPr lang="en-US" altLang="zh-CN" sz="1200" smtClean="0"/>
              <a:t>D</a:t>
            </a:r>
            <a:r>
              <a:rPr lang="zh-CN" altLang="en-US" sz="1200" smtClean="0"/>
              <a:t>，当类间方差最大时，二值化的差错在概率意义上最小</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t>它的优点是、缺点是</a:t>
            </a:r>
          </a:p>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26</a:t>
            </a:fld>
            <a:endParaRPr lang="zh-CN" altLang="en-US"/>
          </a:p>
        </p:txBody>
      </p:sp>
    </p:spTree>
    <p:extLst>
      <p:ext uri="{BB962C8B-B14F-4D97-AF65-F5344CB8AC3E}">
        <p14:creationId xmlns:p14="http://schemas.microsoft.com/office/powerpoint/2010/main" val="4034752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27</a:t>
            </a:fld>
            <a:endParaRPr lang="zh-CN" altLang="en-US"/>
          </a:p>
        </p:txBody>
      </p:sp>
    </p:spTree>
    <p:extLst>
      <p:ext uri="{BB962C8B-B14F-4D97-AF65-F5344CB8AC3E}">
        <p14:creationId xmlns:p14="http://schemas.microsoft.com/office/powerpoint/2010/main" val="4089425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29</a:t>
            </a:fld>
            <a:endParaRPr lang="zh-CN" altLang="en-US"/>
          </a:p>
        </p:txBody>
      </p:sp>
    </p:spTree>
    <p:extLst>
      <p:ext uri="{BB962C8B-B14F-4D97-AF65-F5344CB8AC3E}">
        <p14:creationId xmlns:p14="http://schemas.microsoft.com/office/powerpoint/2010/main" val="2413795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我还对系统的误差进行了分析，首先是出现比较多的漏检，绿色为正确结果，红色为错误结果，便于观察只标出关键词中首个字符</a:t>
            </a:r>
            <a:endParaRPr lang="en-US" altLang="zh-CN" smtClean="0"/>
          </a:p>
          <a:p>
            <a:endParaRPr lang="en-US" altLang="zh-CN" smtClean="0"/>
          </a:p>
          <a:p>
            <a:r>
              <a:rPr lang="zh-CN" altLang="en-US" smtClean="0"/>
              <a:t>其次是较少见的虚警，一般只发生在单字的关键词上，同样有两种原因</a:t>
            </a:r>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30</a:t>
            </a:fld>
            <a:endParaRPr lang="zh-CN" altLang="en-US"/>
          </a:p>
        </p:txBody>
      </p:sp>
    </p:spTree>
    <p:extLst>
      <p:ext uri="{BB962C8B-B14F-4D97-AF65-F5344CB8AC3E}">
        <p14:creationId xmlns:p14="http://schemas.microsoft.com/office/powerpoint/2010/main" val="893268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31</a:t>
            </a:fld>
            <a:endParaRPr lang="zh-CN" altLang="en-US"/>
          </a:p>
        </p:txBody>
      </p:sp>
    </p:spTree>
    <p:extLst>
      <p:ext uri="{BB962C8B-B14F-4D97-AF65-F5344CB8AC3E}">
        <p14:creationId xmlns:p14="http://schemas.microsoft.com/office/powerpoint/2010/main" val="1888098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20000"/>
              </a:lnSpc>
              <a:spcBef>
                <a:spcPts val="0"/>
              </a:spcBef>
              <a:spcAft>
                <a:spcPts val="0"/>
              </a:spcAft>
              <a:buClrTx/>
              <a:buSzTx/>
              <a:buFontTx/>
              <a:buNone/>
              <a:tabLst/>
              <a:defRPr/>
            </a:pPr>
            <a:r>
              <a:rPr lang="zh-CN" altLang="en-US" sz="1200" smtClean="0">
                <a:latin typeface="华文楷体" panose="02010600040101010101" pitchFamily="2" charset="-122"/>
                <a:ea typeface="华文楷体" panose="02010600040101010101" pitchFamily="2" charset="-122"/>
              </a:rPr>
              <a:t>首先回顾下选题背景。近年来，越来越多的古籍被数字化。数字化古籍有明显的优点，但其中的字符不易辨识</a:t>
            </a:r>
            <a:r>
              <a:rPr lang="zh-CN" altLang="en-US" sz="1200" smtClean="0">
                <a:latin typeface="华文楷体" panose="02010600040101010101" pitchFamily="2" charset="-122"/>
                <a:ea typeface="华文楷体" panose="02010600040101010101" pitchFamily="2" charset="-122"/>
              </a:rPr>
              <a:t>，需要提供有效的检索手段</a:t>
            </a:r>
            <a:endParaRPr lang="en-US" altLang="zh-CN" sz="1200" smtClean="0">
              <a:latin typeface="华文楷体" panose="02010600040101010101" pitchFamily="2" charset="-122"/>
              <a:ea typeface="华文楷体" panose="02010600040101010101" pitchFamily="2" charset="-122"/>
            </a:endParaRPr>
          </a:p>
          <a:p>
            <a:pPr marL="0" marR="0" lvl="1" indent="0" algn="l" defTabSz="914400" rtl="0" eaLnBrk="1" fontAlgn="auto" latinLnBrk="0" hangingPunct="1">
              <a:lnSpc>
                <a:spcPct val="120000"/>
              </a:lnSpc>
              <a:spcBef>
                <a:spcPts val="0"/>
              </a:spcBef>
              <a:spcAft>
                <a:spcPts val="0"/>
              </a:spcAft>
              <a:buClrTx/>
              <a:buSzTx/>
              <a:buFontTx/>
              <a:buNone/>
              <a:tabLst/>
              <a:defRPr/>
            </a:pPr>
            <a:r>
              <a:rPr lang="zh-CN" altLang="en-US" sz="1200" smtClean="0">
                <a:latin typeface="华文楷体" panose="02010600040101010101" pitchFamily="2" charset="-122"/>
                <a:ea typeface="华文楷体" panose="02010600040101010101" pitchFamily="2" charset="-122"/>
              </a:rPr>
              <a:t>少数古籍已全文数字化，可以用文本</a:t>
            </a:r>
            <a:r>
              <a:rPr lang="zh-CN" altLang="en-US" sz="1200" smtClean="0">
                <a:latin typeface="华文楷体" panose="02010600040101010101" pitchFamily="2" charset="-122"/>
                <a:ea typeface="华文楷体" panose="02010600040101010101" pitchFamily="2" charset="-122"/>
              </a:rPr>
              <a:t>搜索引擎</a:t>
            </a:r>
            <a:endParaRPr lang="en-US" altLang="zh-CN" sz="1200" smtClean="0">
              <a:latin typeface="华文楷体" panose="02010600040101010101" pitchFamily="2" charset="-122"/>
              <a:ea typeface="华文楷体" panose="02010600040101010101" pitchFamily="2" charset="-122"/>
            </a:endParaRPr>
          </a:p>
          <a:p>
            <a:pPr marL="0" marR="0" lvl="1" indent="0" algn="l" defTabSz="914400" rtl="0" eaLnBrk="1" fontAlgn="auto" latinLnBrk="0" hangingPunct="1">
              <a:lnSpc>
                <a:spcPct val="120000"/>
              </a:lnSpc>
              <a:spcBef>
                <a:spcPts val="0"/>
              </a:spcBef>
              <a:spcAft>
                <a:spcPts val="0"/>
              </a:spcAft>
              <a:buClrTx/>
              <a:buSzTx/>
              <a:buFontTx/>
              <a:buNone/>
              <a:tabLst/>
              <a:defRPr/>
            </a:pPr>
            <a:r>
              <a:rPr lang="zh-CN" altLang="en-US" sz="1200" smtClean="0">
                <a:latin typeface="华文楷体" panose="02010600040101010101" pitchFamily="2" charset="-122"/>
                <a:ea typeface="华文楷体" panose="02010600040101010101" pitchFamily="2" charset="-122"/>
              </a:rPr>
              <a:t>我</a:t>
            </a:r>
            <a:r>
              <a:rPr lang="zh-CN" altLang="en-US" sz="1200" smtClean="0">
                <a:latin typeface="华文楷体" panose="02010600040101010101" pitchFamily="2" charset="-122"/>
                <a:ea typeface="华文楷体" panose="02010600040101010101" pitchFamily="2" charset="-122"/>
              </a:rPr>
              <a:t>主要关注的是在古籍图像中进行关键词检索的情形</a:t>
            </a:r>
            <a:r>
              <a:rPr lang="zh-CN" altLang="en-US" sz="1200" smtClean="0">
                <a:latin typeface="华文楷体" panose="02010600040101010101" pitchFamily="2" charset="-122"/>
                <a:ea typeface="华文楷体" panose="02010600040101010101" pitchFamily="2" charset="-122"/>
              </a:rPr>
              <a:t>。</a:t>
            </a:r>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3</a:t>
            </a:fld>
            <a:endParaRPr lang="zh-CN" altLang="en-US"/>
          </a:p>
        </p:txBody>
      </p:sp>
    </p:spTree>
    <p:extLst>
      <p:ext uri="{BB962C8B-B14F-4D97-AF65-F5344CB8AC3E}">
        <p14:creationId xmlns:p14="http://schemas.microsoft.com/office/powerpoint/2010/main" val="107355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smtClean="0">
                <a:latin typeface="华文楷体" panose="02010600040101010101" pitchFamily="2" charset="-122"/>
                <a:ea typeface="华文楷体" panose="02010600040101010101" pitchFamily="2" charset="-122"/>
              </a:rPr>
              <a:t>接下来回顾下已有的方法及其不足</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最</a:t>
            </a:r>
            <a:r>
              <a:rPr lang="zh-CN" altLang="en-US" smtClean="0"/>
              <a:t>开始的方法基于局部特征，要求文档</a:t>
            </a:r>
            <a:r>
              <a:rPr lang="zh-CN" altLang="en-US" smtClean="0"/>
              <a:t>已分割，使用人为设计的特征，表达能力不强，它只支持通过示例查询</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latin typeface="华文楷体" panose="02010600040101010101" pitchFamily="2" charset="-122"/>
                <a:ea typeface="华文楷体" panose="02010600040101010101" pitchFamily="2" charset="-122"/>
              </a:rPr>
              <a:t>之后</a:t>
            </a:r>
            <a:r>
              <a:rPr lang="zh-CN" altLang="en-US" sz="1200" smtClean="0">
                <a:latin typeface="华文楷体" panose="02010600040101010101" pitchFamily="2" charset="-122"/>
                <a:ea typeface="华文楷体" panose="02010600040101010101" pitchFamily="2" charset="-122"/>
              </a:rPr>
              <a:t>出现了基于特征嵌入的方法</a:t>
            </a:r>
            <a:endParaRPr lang="en-US" altLang="zh-CN" smtClean="0"/>
          </a:p>
          <a:p>
            <a:r>
              <a:rPr lang="zh-CN" altLang="en-US" smtClean="0"/>
              <a:t>它将</a:t>
            </a:r>
            <a:r>
              <a:rPr lang="zh-CN" altLang="en-US" smtClean="0"/>
              <a:t>检索转化为在共同子空间中寻找最近邻。这类</a:t>
            </a:r>
            <a:r>
              <a:rPr lang="zh-CN" altLang="en-US" smtClean="0"/>
              <a:t>方法虽然支持</a:t>
            </a:r>
            <a:r>
              <a:rPr lang="zh-CN" altLang="en-US" smtClean="0"/>
              <a:t>两种查询方式</a:t>
            </a:r>
            <a:r>
              <a:rPr lang="zh-CN" altLang="en-US" smtClean="0"/>
              <a:t>，仍</a:t>
            </a:r>
            <a:r>
              <a:rPr lang="zh-CN" altLang="en-US" smtClean="0"/>
              <a:t>要求文档已被切分，且</a:t>
            </a:r>
            <a:r>
              <a:rPr lang="zh-CN" altLang="en-US" smtClean="0"/>
              <a:t>使用人为设计的特征</a:t>
            </a:r>
            <a:endParaRPr lang="en-US" altLang="zh-CN" smtClean="0"/>
          </a:p>
          <a:p>
            <a:r>
              <a:rPr lang="zh-CN" altLang="en-US" smtClean="0"/>
              <a:t>第三种是基于</a:t>
            </a:r>
            <a:r>
              <a:rPr lang="zh-CN" altLang="en-US" smtClean="0"/>
              <a:t>深度学习的方法</a:t>
            </a:r>
            <a:endParaRPr lang="en-US" altLang="zh-CN" smtClean="0"/>
          </a:p>
          <a:p>
            <a:r>
              <a:rPr lang="zh-CN" altLang="en-US" smtClean="0"/>
              <a:t>它最大的不同是使用</a:t>
            </a:r>
            <a:r>
              <a:rPr lang="en-US" altLang="zh-CN" smtClean="0"/>
              <a:t>CNN</a:t>
            </a:r>
            <a:r>
              <a:rPr lang="zh-CN" altLang="en-US" smtClean="0"/>
              <a:t>对图片进行特征提取，无需人为</a:t>
            </a:r>
            <a:r>
              <a:rPr lang="zh-CN" altLang="en-US" smtClean="0"/>
              <a:t>设计</a:t>
            </a:r>
            <a:endParaRPr lang="en-US" altLang="zh-CN" smtClean="0"/>
          </a:p>
          <a:p>
            <a:r>
              <a:rPr lang="zh-CN" altLang="en-US" smtClean="0"/>
              <a:t>这些</a:t>
            </a:r>
            <a:r>
              <a:rPr lang="zh-CN" altLang="en-US" smtClean="0"/>
              <a:t>方法都没有很好地解决字符定位的问题，也没有考虑古籍的特点，下面介绍我的方法</a:t>
            </a:r>
            <a:endParaRPr lang="en-US" altLang="zh-CN" dirty="0"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4</a:t>
            </a:fld>
            <a:endParaRPr lang="zh-CN" altLang="en-US"/>
          </a:p>
        </p:txBody>
      </p:sp>
    </p:spTree>
    <p:extLst>
      <p:ext uri="{BB962C8B-B14F-4D97-AF65-F5344CB8AC3E}">
        <p14:creationId xmlns:p14="http://schemas.microsoft.com/office/powerpoint/2010/main" val="402439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先看一下系统的工作流程。</a:t>
            </a:r>
            <a:endParaRPr lang="en-US" altLang="zh-CN" smtClean="0"/>
          </a:p>
          <a:p>
            <a:r>
              <a:rPr lang="zh-CN" altLang="en-US" smtClean="0"/>
              <a:t>共分为</a:t>
            </a:r>
            <a:r>
              <a:rPr lang="en-US" altLang="zh-CN" smtClean="0"/>
              <a:t>3</a:t>
            </a:r>
            <a:r>
              <a:rPr lang="zh-CN" altLang="en-US" smtClean="0"/>
              <a:t>步。</a:t>
            </a:r>
            <a:endParaRPr lang="en-US" altLang="zh-CN" smtClean="0"/>
          </a:p>
          <a:p>
            <a:r>
              <a:rPr lang="zh-CN" altLang="en-US" smtClean="0"/>
              <a:t>首先要建立索引，这一步中，古籍图片送入各个模块进行处理</a:t>
            </a:r>
            <a:r>
              <a:rPr lang="zh-CN" altLang="en-US" smtClean="0"/>
              <a:t>，得到</a:t>
            </a:r>
            <a:r>
              <a:rPr lang="zh-CN" altLang="en-US" smtClean="0"/>
              <a:t>的字符坐标、类别、以及当前图片的</a:t>
            </a:r>
            <a:r>
              <a:rPr lang="zh-CN" altLang="en-US" smtClean="0"/>
              <a:t>页码</a:t>
            </a:r>
            <a:endParaRPr lang="en-US" altLang="zh-CN" smtClean="0"/>
          </a:p>
          <a:p>
            <a:r>
              <a:rPr lang="zh-CN" altLang="en-US" smtClean="0"/>
              <a:t>第二步是生成标签，通过字符串查询时可以将查询字符直接转换为类别标签。通过示例查询需将图片送入分类器得到类别标签。</a:t>
            </a:r>
            <a:endParaRPr lang="en-US" altLang="zh-CN" smtClean="0"/>
          </a:p>
          <a:p>
            <a:r>
              <a:rPr lang="zh-CN" altLang="en-US" smtClean="0"/>
              <a:t>最后一步是用类别</a:t>
            </a:r>
            <a:r>
              <a:rPr lang="zh-CN" altLang="en-US" smtClean="0"/>
              <a:t>标签在数据库中进行检索，</a:t>
            </a:r>
            <a:r>
              <a:rPr lang="zh-CN" altLang="en-US" smtClean="0"/>
              <a:t>并将结果可视化。</a:t>
            </a:r>
            <a:endParaRPr lang="en-US" altLang="zh-CN" smtClean="0"/>
          </a:p>
          <a:p>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5</a:t>
            </a:fld>
            <a:endParaRPr lang="zh-CN" altLang="en-US"/>
          </a:p>
        </p:txBody>
      </p:sp>
    </p:spTree>
    <p:extLst>
      <p:ext uri="{BB962C8B-B14F-4D97-AF65-F5344CB8AC3E}">
        <p14:creationId xmlns:p14="http://schemas.microsoft.com/office/powerpoint/2010/main" val="4273556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系统主要分为</a:t>
            </a:r>
            <a:r>
              <a:rPr lang="en-US" altLang="zh-CN" smtClean="0"/>
              <a:t>4</a:t>
            </a:r>
            <a:r>
              <a:rPr lang="zh-CN" altLang="en-US" smtClean="0"/>
              <a:t>部分，首先对古籍图像进行</a:t>
            </a:r>
            <a:r>
              <a:rPr lang="zh-CN" altLang="en-US" smtClean="0"/>
              <a:t>了针对性</a:t>
            </a:r>
            <a:r>
              <a:rPr lang="zh-CN" altLang="en-US" smtClean="0"/>
              <a:t>预处理，之后针对数字化</a:t>
            </a:r>
            <a:r>
              <a:rPr lang="zh-CN" altLang="en-US" smtClean="0"/>
              <a:t>古籍常见的两种情形</a:t>
            </a:r>
            <a:r>
              <a:rPr lang="zh-CN" altLang="en-US" smtClean="0"/>
              <a:t>，实现了两类字符定位算法，并改进了分类网络对古籍中字符的识别性能，最后引入数据库提高了系统的检索速度，下面分别介绍</a:t>
            </a:r>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6</a:t>
            </a:fld>
            <a:endParaRPr lang="zh-CN" altLang="en-US"/>
          </a:p>
        </p:txBody>
      </p:sp>
    </p:spTree>
    <p:extLst>
      <p:ext uri="{BB962C8B-B14F-4D97-AF65-F5344CB8AC3E}">
        <p14:creationId xmlns:p14="http://schemas.microsoft.com/office/powerpoint/2010/main" val="1066045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t>预处理第一步为二值</a:t>
            </a:r>
            <a:r>
              <a:rPr lang="zh-CN" altLang="en-US" sz="1200" smtClean="0"/>
              <a:t>化</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t>古籍</a:t>
            </a:r>
            <a:r>
              <a:rPr lang="zh-CN" altLang="en-US" sz="1200" smtClean="0"/>
              <a:t>研究中常使用大津二值算法，它具有自适应性没有</a:t>
            </a:r>
            <a:r>
              <a:rPr lang="zh-CN" altLang="en-US" sz="1200" smtClean="0"/>
              <a:t>利用图像局部信息</a:t>
            </a:r>
            <a:r>
              <a:rPr lang="zh-CN" altLang="en-US" sz="1200" smtClean="0"/>
              <a:t>。</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它</a:t>
            </a:r>
            <a:r>
              <a:rPr lang="zh-CN" altLang="en-US" smtClean="0"/>
              <a:t>利用了图像的局部信息</a:t>
            </a:r>
            <a:r>
              <a:rPr lang="zh-CN" altLang="en-US" smtClean="0"/>
              <a:t>，对比结果可以</a:t>
            </a:r>
            <a:r>
              <a:rPr lang="zh-CN" altLang="en-US" smtClean="0"/>
              <a:t>发现，改进后的方法二值化</a:t>
            </a:r>
            <a:r>
              <a:rPr lang="zh-CN" altLang="en-US" smtClean="0"/>
              <a:t>后，图像</a:t>
            </a:r>
            <a:r>
              <a:rPr lang="zh-CN" altLang="en-US" smtClean="0"/>
              <a:t>中鱼尾部分的噪声消失了</a:t>
            </a:r>
            <a:endParaRPr lang="en-US" altLang="zh-CN" smtClean="0"/>
          </a:p>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7</a:t>
            </a:fld>
            <a:endParaRPr lang="zh-CN" altLang="en-US"/>
          </a:p>
        </p:txBody>
      </p:sp>
    </p:spTree>
    <p:extLst>
      <p:ext uri="{BB962C8B-B14F-4D97-AF65-F5344CB8AC3E}">
        <p14:creationId xmlns:p14="http://schemas.microsoft.com/office/powerpoint/2010/main" val="4244282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t>之后对</a:t>
            </a:r>
            <a:r>
              <a:rPr lang="zh-CN" altLang="en-US" sz="1200" smtClean="0"/>
              <a:t>字符中小漏洞进行修补，避免对后续步骤产生干扰</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修补使用了形态学闭合操作</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下面的两张图是修补前后的对比</a:t>
            </a:r>
            <a:r>
              <a:rPr lang="zh-CN" altLang="en-US" smtClean="0"/>
              <a:t>。为了</a:t>
            </a:r>
            <a:r>
              <a:rPr lang="zh-CN" altLang="en-US" smtClean="0"/>
              <a:t>方便观察，只展示了单字上的结果。</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第三步是移除不包含字符的边界区域</a:t>
            </a:r>
            <a:endParaRPr lang="en-US" altLang="zh-CN" smtClean="0"/>
          </a:p>
          <a:p>
            <a:r>
              <a:rPr lang="zh-CN" altLang="en-US" smtClean="0"/>
              <a:t>我使用了一种基于投影寻找极值的方法</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算法需要处理两种情况。因为有些古籍图像中有页边框，有些则没有</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有页边框时，由于边框不会出现在页面中间，只需检测投影值大于阈值，且位置距离页面边缘在一定范围之内的极值点即可。</a:t>
            </a:r>
            <a:endParaRPr lang="en-US" altLang="zh-CN" smtClean="0"/>
          </a:p>
          <a:p>
            <a:r>
              <a:rPr lang="zh-CN" altLang="en-US" smtClean="0"/>
              <a:t>没有页边框时，投影的峰值会比较小。此时将阈值降低，并去掉峰值距离边缘的约束。</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8</a:t>
            </a:fld>
            <a:endParaRPr lang="zh-CN" altLang="en-US"/>
          </a:p>
        </p:txBody>
      </p:sp>
    </p:spTree>
    <p:extLst>
      <p:ext uri="{BB962C8B-B14F-4D97-AF65-F5344CB8AC3E}">
        <p14:creationId xmlns:p14="http://schemas.microsoft.com/office/powerpoint/2010/main" val="232418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mtClean="0"/>
              <a:t>看一下算法的效果</a:t>
            </a:r>
            <a:endParaRPr lang="en-US" altLang="zh-CN" smtClean="0"/>
          </a:p>
          <a:p>
            <a:r>
              <a:rPr lang="zh-CN" altLang="en-US" smtClean="0"/>
              <a:t>首先是有页边框时，然后是无页边框时，由于此时阈值设定的比较小，所以可能出现部分边界移除不完全的情况。</a:t>
            </a:r>
          </a:p>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9</a:t>
            </a:fld>
            <a:endParaRPr lang="zh-CN" altLang="en-US"/>
          </a:p>
        </p:txBody>
      </p:sp>
    </p:spTree>
    <p:extLst>
      <p:ext uri="{BB962C8B-B14F-4D97-AF65-F5344CB8AC3E}">
        <p14:creationId xmlns:p14="http://schemas.microsoft.com/office/powerpoint/2010/main" val="1001054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8"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9" y="365125"/>
            <a:ext cx="4321969"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1"/>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87BCA0E-3945-47E9-A9AA-27ACE9347398}" type="datetimeFigureOut">
              <a:rPr lang="zh-CN" altLang="en-US" smtClean="0"/>
              <a:t>2019/6/13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8"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1"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87BCA0E-3945-47E9-A9AA-27ACE9347398}" type="datetimeFigureOut">
              <a:rPr lang="zh-CN" altLang="en-US" smtClean="0"/>
              <a:t>2019/6/13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8"/>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1"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87BCA0E-3945-47E9-A9AA-27ACE9347398}" type="datetimeFigureOut">
              <a:rPr lang="zh-CN" altLang="en-US" smtClean="0"/>
              <a:t>2019/6/13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87BCA0E-3945-47E9-A9AA-27ACE9347398}" type="datetimeFigureOut">
              <a:rPr lang="zh-CN" altLang="en-US" smtClean="0"/>
              <a:t>2019/6/13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7BCA0E-3945-47E9-A9AA-27ACE9347398}" type="datetimeFigureOut">
              <a:rPr lang="zh-CN" altLang="en-US" smtClean="0"/>
              <a:t>2019/6/13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t>2019/6/13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t>2019/6/13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CA0E-3945-47E9-A9AA-27ACE9347398}" type="datetimeFigureOut">
              <a:rPr lang="zh-CN" altLang="en-US" smtClean="0"/>
              <a:t>2019/6/13</a:t>
            </a:fld>
            <a:endParaRPr lang="zh-CN" altLang="en-US"/>
          </a:p>
        </p:txBody>
      </p:sp>
      <p:sp>
        <p:nvSpPr>
          <p:cNvPr id="5" name="页脚占位符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17.png"/><Relationship Id="rId2" Type="http://schemas.openxmlformats.org/officeDocument/2006/relationships/notesSlide" Target="../notesSlides/notesSlide12.xml"/><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54.jpg"/></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3.tmp"/></Relationships>
</file>

<file path=ppt/slides/_rels/slide2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0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9"/>
          <p:cNvSpPr txBox="1"/>
          <p:nvPr/>
        </p:nvSpPr>
        <p:spPr>
          <a:xfrm>
            <a:off x="4737079" y="4887114"/>
            <a:ext cx="4216219" cy="1323439"/>
          </a:xfrm>
          <a:prstGeom prst="rect">
            <a:avLst/>
          </a:prstGeom>
          <a:noFill/>
        </p:spPr>
        <p:txBody>
          <a:bodyPr wrap="none" rtlCol="0">
            <a:spAutoFit/>
          </a:bodyPr>
          <a:lstStyle/>
          <a:p>
            <a:endParaRPr lang="en-US" altLang="zh-CN" sz="2400" b="1" dirty="0">
              <a:solidFill>
                <a:schemeClr val="tx1">
                  <a:lumMod val="75000"/>
                  <a:lumOff val="25000"/>
                </a:schemeClr>
              </a:solidFill>
              <a:ea typeface="华文楷体" panose="02010600040101010101" pitchFamily="2" charset="-122"/>
            </a:endParaRPr>
          </a:p>
          <a:p>
            <a:r>
              <a:rPr lang="zh-CN" altLang="en-US" sz="2800" b="1" dirty="0">
                <a:solidFill>
                  <a:schemeClr val="tx1">
                    <a:lumMod val="75000"/>
                    <a:lumOff val="25000"/>
                  </a:schemeClr>
                </a:solidFill>
                <a:ea typeface="华文楷体" panose="02010600040101010101" pitchFamily="2" charset="-122"/>
              </a:rPr>
              <a:t>答辩人：    邓博文</a:t>
            </a:r>
            <a:endParaRPr lang="en-US" altLang="zh-CN" sz="2800" b="1" dirty="0">
              <a:solidFill>
                <a:schemeClr val="tx1">
                  <a:lumMod val="75000"/>
                  <a:lumOff val="25000"/>
                </a:schemeClr>
              </a:solidFill>
              <a:ea typeface="华文楷体" panose="02010600040101010101" pitchFamily="2" charset="-122"/>
            </a:endParaRPr>
          </a:p>
          <a:p>
            <a:r>
              <a:rPr lang="zh-CN" altLang="en-US" sz="2800" b="1" dirty="0">
                <a:solidFill>
                  <a:schemeClr val="tx1">
                    <a:lumMod val="75000"/>
                    <a:lumOff val="25000"/>
                  </a:schemeClr>
                </a:solidFill>
                <a:ea typeface="华文楷体" panose="02010600040101010101" pitchFamily="2" charset="-122"/>
              </a:rPr>
              <a:t>指导老师：孙卫东 彭良瑞</a:t>
            </a:r>
          </a:p>
        </p:txBody>
      </p:sp>
      <p:cxnSp>
        <p:nvCxnSpPr>
          <p:cNvPr id="4" name="直接连接符 3"/>
          <p:cNvCxnSpPr/>
          <p:nvPr/>
        </p:nvCxnSpPr>
        <p:spPr>
          <a:xfrm>
            <a:off x="7057588" y="4988969"/>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3042182" y="4171402"/>
            <a:ext cx="5911114" cy="646331"/>
          </a:xfrm>
          <a:prstGeom prst="rect">
            <a:avLst/>
          </a:prstGeom>
          <a:noFill/>
        </p:spPr>
        <p:txBody>
          <a:bodyPr wrap="square" rtlCol="0">
            <a:spAutoFit/>
          </a:bodyPr>
          <a:lstStyle/>
          <a:p>
            <a:pPr algn="r"/>
            <a:r>
              <a:rPr lang="zh-CN" altLang="en-US" sz="3600" b="1" dirty="0">
                <a:solidFill>
                  <a:schemeClr val="tx1">
                    <a:lumMod val="75000"/>
                    <a:lumOff val="25000"/>
                  </a:schemeClr>
                </a:solidFill>
                <a:latin typeface="华文楷体" panose="02010600040101010101" pitchFamily="2" charset="-122"/>
                <a:ea typeface="华文楷体" panose="02010600040101010101" pitchFamily="2" charset="-122"/>
              </a:rPr>
              <a:t>古籍图像内容检索方法研究</a:t>
            </a: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5"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37613" y="266703"/>
            <a:ext cx="3137850" cy="132788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7" y="144000"/>
            <a:ext cx="4572000" cy="830997"/>
          </a:xfrm>
          <a:prstGeom prst="rect">
            <a:avLst/>
          </a:prstGeom>
        </p:spPr>
        <p:txBody>
          <a:bodyPr>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en-US" altLang="zh-CN" sz="3000">
                <a:latin typeface="华文楷体" panose="02010600040101010101" pitchFamily="2" charset="-122"/>
                <a:ea typeface="华文楷体" panose="02010600040101010101" pitchFamily="2" charset="-122"/>
              </a:rPr>
              <a:t>2</a:t>
            </a:r>
            <a:r>
              <a:rPr lang="zh-CN" altLang="en-US" sz="3000" smtClean="0">
                <a:latin typeface="华文楷体" panose="02010600040101010101" pitchFamily="2" charset="-122"/>
                <a:ea typeface="华文楷体" panose="02010600040101010101" pitchFamily="2" charset="-122"/>
              </a:rPr>
              <a:t>字符</a:t>
            </a:r>
            <a:r>
              <a:rPr lang="zh-CN" altLang="en-US" sz="3000" smtClean="0">
                <a:latin typeface="华文楷体" panose="02010600040101010101" pitchFamily="2" charset="-122"/>
                <a:ea typeface="华文楷体" panose="02010600040101010101" pitchFamily="2" charset="-122"/>
              </a:rPr>
              <a:t>定位</a:t>
            </a:r>
            <a:endParaRPr lang="en-US" altLang="zh-CN" sz="30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sp>
        <p:nvSpPr>
          <p:cNvPr id="3" name="文本框 2"/>
          <p:cNvSpPr txBox="1"/>
          <p:nvPr/>
        </p:nvSpPr>
        <p:spPr>
          <a:xfrm>
            <a:off x="333747" y="702896"/>
            <a:ext cx="4111814" cy="492443"/>
          </a:xfrm>
          <a:prstGeom prst="rect">
            <a:avLst/>
          </a:prstGeom>
          <a:noFill/>
        </p:spPr>
        <p:txBody>
          <a:bodyPr wrap="square" rtlCol="0">
            <a:spAutoFit/>
          </a:bodyPr>
          <a:lstStyle/>
          <a:p>
            <a:r>
              <a:rPr lang="zh-CN" altLang="en-US" sz="2600" smtClean="0"/>
              <a:t>基于</a:t>
            </a:r>
            <a:r>
              <a:rPr lang="zh-CN" altLang="en-US" sz="2600"/>
              <a:t>投影的字符定位算法</a:t>
            </a:r>
          </a:p>
        </p:txBody>
      </p:sp>
      <p:sp>
        <p:nvSpPr>
          <p:cNvPr id="4" name="文本框 3"/>
          <p:cNvSpPr txBox="1"/>
          <p:nvPr/>
        </p:nvSpPr>
        <p:spPr>
          <a:xfrm>
            <a:off x="284017" y="1857264"/>
            <a:ext cx="7819748" cy="873509"/>
          </a:xfrm>
          <a:prstGeom prst="rect">
            <a:avLst/>
          </a:prstGeom>
          <a:noFill/>
        </p:spPr>
        <p:txBody>
          <a:bodyPr wrap="square" rtlCol="0">
            <a:spAutoFit/>
          </a:bodyPr>
          <a:lstStyle/>
          <a:p>
            <a:pPr>
              <a:lnSpc>
                <a:spcPct val="120000"/>
              </a:lnSpc>
            </a:pPr>
            <a:r>
              <a:rPr lang="en-US" altLang="zh-CN" sz="2200"/>
              <a:t>(1)</a:t>
            </a:r>
            <a:r>
              <a:rPr lang="zh-CN" altLang="en-US" sz="2200"/>
              <a:t>噪声</a:t>
            </a:r>
            <a:r>
              <a:rPr lang="zh-CN" altLang="en-US" sz="2200" smtClean="0"/>
              <a:t>过滤</a:t>
            </a:r>
            <a:endParaRPr lang="en-US" altLang="zh-CN" sz="2200" smtClean="0"/>
          </a:p>
          <a:p>
            <a:pPr marL="342900" indent="-342900">
              <a:lnSpc>
                <a:spcPct val="120000"/>
              </a:lnSpc>
              <a:buFont typeface="Wingdings" panose="05000000000000000000" pitchFamily="2" charset="2"/>
              <a:buChar char="l"/>
            </a:pPr>
            <a:r>
              <a:rPr lang="zh-CN" altLang="en-US" sz="2200" smtClean="0"/>
              <a:t>移</a:t>
            </a:r>
            <a:r>
              <a:rPr lang="zh-CN" altLang="en-US" sz="2200"/>
              <a:t>除孤立、以及在某一方向上聚集的噪声</a:t>
            </a:r>
            <a:r>
              <a:rPr lang="zh-CN" altLang="en-US" sz="2200" smtClean="0"/>
              <a:t>点</a:t>
            </a:r>
            <a:endParaRPr lang="en-US" altLang="zh-CN" sz="2200"/>
          </a:p>
        </p:txBody>
      </p:sp>
      <p:sp>
        <p:nvSpPr>
          <p:cNvPr id="5" name="文本框 4"/>
          <p:cNvSpPr txBox="1"/>
          <p:nvPr/>
        </p:nvSpPr>
        <p:spPr>
          <a:xfrm>
            <a:off x="284017" y="2911344"/>
            <a:ext cx="8255976" cy="2123658"/>
          </a:xfrm>
          <a:prstGeom prst="rect">
            <a:avLst/>
          </a:prstGeom>
          <a:noFill/>
        </p:spPr>
        <p:txBody>
          <a:bodyPr wrap="square" rtlCol="0">
            <a:spAutoFit/>
          </a:bodyPr>
          <a:lstStyle/>
          <a:p>
            <a:pPr>
              <a:lnSpc>
                <a:spcPct val="120000"/>
              </a:lnSpc>
            </a:pPr>
            <a:r>
              <a:rPr lang="en-US" altLang="zh-CN" sz="2200"/>
              <a:t>(2)</a:t>
            </a:r>
            <a:r>
              <a:rPr lang="zh-CN" altLang="en-US" sz="2200"/>
              <a:t>水平、竖直区域分割：</a:t>
            </a:r>
            <a:endParaRPr lang="en-US" altLang="zh-CN" sz="2200"/>
          </a:p>
          <a:p>
            <a:pPr>
              <a:lnSpc>
                <a:spcPct val="120000"/>
              </a:lnSpc>
            </a:pPr>
            <a:r>
              <a:rPr lang="zh-CN" altLang="en-US" sz="2200" smtClean="0"/>
              <a:t>由水平投影计算得到行区域，再对每一行区域计算列区域</a:t>
            </a:r>
            <a:endParaRPr lang="en-US" altLang="zh-CN" sz="2200" smtClean="0"/>
          </a:p>
          <a:p>
            <a:pPr marL="342900" indent="-342900">
              <a:lnSpc>
                <a:spcPct val="120000"/>
              </a:lnSpc>
              <a:buFont typeface="Wingdings" panose="05000000000000000000" pitchFamily="2" charset="2"/>
              <a:buChar char="l"/>
            </a:pPr>
            <a:r>
              <a:rPr lang="zh-CN" altLang="en-US" sz="2200" smtClean="0"/>
              <a:t>节省计算量</a:t>
            </a:r>
            <a:endParaRPr lang="en-US" altLang="zh-CN" sz="2200"/>
          </a:p>
          <a:p>
            <a:pPr marL="342900" indent="-342900">
              <a:lnSpc>
                <a:spcPct val="120000"/>
              </a:lnSpc>
              <a:buFont typeface="Wingdings" panose="05000000000000000000" pitchFamily="2" charset="2"/>
              <a:buChar char="l"/>
            </a:pPr>
            <a:r>
              <a:rPr lang="zh-CN" altLang="en-US" sz="2200" smtClean="0"/>
              <a:t>不</a:t>
            </a:r>
            <a:r>
              <a:rPr lang="zh-CN" altLang="en-US" sz="2200"/>
              <a:t>同行区域中的列区域可不严格对齐</a:t>
            </a:r>
          </a:p>
          <a:p>
            <a:pPr>
              <a:lnSpc>
                <a:spcPct val="120000"/>
              </a:lnSpc>
            </a:pPr>
            <a:endParaRPr lang="zh-CN" altLang="en-US" sz="2200"/>
          </a:p>
        </p:txBody>
      </p:sp>
      <p:sp>
        <p:nvSpPr>
          <p:cNvPr id="6" name="文本框 5"/>
          <p:cNvSpPr txBox="1"/>
          <p:nvPr/>
        </p:nvSpPr>
        <p:spPr>
          <a:xfrm>
            <a:off x="284017" y="4669839"/>
            <a:ext cx="8020534" cy="1717393"/>
          </a:xfrm>
          <a:prstGeom prst="rect">
            <a:avLst/>
          </a:prstGeom>
          <a:noFill/>
        </p:spPr>
        <p:txBody>
          <a:bodyPr wrap="square" rtlCol="0">
            <a:spAutoFit/>
          </a:bodyPr>
          <a:lstStyle/>
          <a:p>
            <a:pPr>
              <a:lnSpc>
                <a:spcPct val="120000"/>
              </a:lnSpc>
            </a:pPr>
            <a:r>
              <a:rPr lang="en-US" altLang="zh-CN" sz="2200" smtClean="0"/>
              <a:t>(3)</a:t>
            </a:r>
            <a:r>
              <a:rPr lang="zh-CN" altLang="en-US" sz="2200" smtClean="0"/>
              <a:t>后处理：</a:t>
            </a:r>
            <a:endParaRPr lang="en-US" altLang="zh-CN" sz="2200"/>
          </a:p>
          <a:p>
            <a:pPr>
              <a:lnSpc>
                <a:spcPct val="120000"/>
              </a:lnSpc>
            </a:pPr>
            <a:r>
              <a:rPr lang="zh-CN" altLang="en-US" sz="2200" smtClean="0"/>
              <a:t>利用字符长宽的相关性进行区域扩充</a:t>
            </a:r>
            <a:endParaRPr lang="en-US" altLang="zh-CN" sz="2200" smtClean="0"/>
          </a:p>
          <a:p>
            <a:pPr marL="285750" indent="-285750">
              <a:lnSpc>
                <a:spcPct val="120000"/>
              </a:lnSpc>
              <a:buFont typeface="Wingdings" panose="05000000000000000000" pitchFamily="2" charset="2"/>
              <a:buChar char="l"/>
            </a:pPr>
            <a:r>
              <a:rPr lang="zh-CN" altLang="en-US" sz="2200"/>
              <a:t>避免最终结果中出现残缺字符</a:t>
            </a:r>
            <a:endParaRPr lang="en-US" altLang="zh-CN" sz="2200"/>
          </a:p>
          <a:p>
            <a:pPr marL="285750" indent="-285750">
              <a:lnSpc>
                <a:spcPct val="120000"/>
              </a:lnSpc>
              <a:buFont typeface="Wingdings" panose="05000000000000000000" pitchFamily="2" charset="2"/>
              <a:buChar char="l"/>
            </a:pPr>
            <a:r>
              <a:rPr lang="zh-CN" altLang="en-US" sz="2200"/>
              <a:t>避免出现长宽比过大或过小的错误</a:t>
            </a:r>
            <a:r>
              <a:rPr lang="zh-CN" altLang="en-US" sz="2200" smtClean="0"/>
              <a:t>结果</a:t>
            </a:r>
            <a:endParaRPr lang="zh-CN" altLang="en-US" sz="2200"/>
          </a:p>
        </p:txBody>
      </p:sp>
      <p:sp>
        <p:nvSpPr>
          <p:cNvPr id="7" name="文本框 6"/>
          <p:cNvSpPr txBox="1"/>
          <p:nvPr/>
        </p:nvSpPr>
        <p:spPr>
          <a:xfrm>
            <a:off x="333747" y="1375910"/>
            <a:ext cx="6107394"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a:t>适用于完全无标注且没有充足数据的情况</a:t>
            </a:r>
          </a:p>
        </p:txBody>
      </p:sp>
      <p:sp>
        <p:nvSpPr>
          <p:cNvPr id="8" name="文本框 7"/>
          <p:cNvSpPr txBox="1"/>
          <p:nvPr/>
        </p:nvSpPr>
        <p:spPr>
          <a:xfrm>
            <a:off x="8525991" y="6388188"/>
            <a:ext cx="498191" cy="372066"/>
          </a:xfrm>
          <a:prstGeom prst="rect">
            <a:avLst/>
          </a:prstGeom>
          <a:noFill/>
        </p:spPr>
        <p:txBody>
          <a:bodyPr wrap="square" rtlCol="0">
            <a:spAutoFit/>
          </a:bodyPr>
          <a:lstStyle/>
          <a:p>
            <a:r>
              <a:rPr lang="en-US" altLang="zh-CN"/>
              <a:t>8</a:t>
            </a:r>
            <a:endParaRPr lang="zh-CN" altLang="en-US"/>
          </a:p>
        </p:txBody>
      </p:sp>
    </p:spTree>
    <p:extLst>
      <p:ext uri="{BB962C8B-B14F-4D97-AF65-F5344CB8AC3E}">
        <p14:creationId xmlns:p14="http://schemas.microsoft.com/office/powerpoint/2010/main" val="10708534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400" y="728776"/>
            <a:ext cx="6692118" cy="492443"/>
          </a:xfrm>
          <a:prstGeom prst="rect">
            <a:avLst/>
          </a:prstGeom>
        </p:spPr>
        <p:txBody>
          <a:bodyPr wrap="square">
            <a:spAutoFit/>
          </a:bodyPr>
          <a:lstStyle/>
          <a:p>
            <a:r>
              <a:rPr lang="zh-CN" altLang="en-US" sz="2600" smtClean="0"/>
              <a:t>基于</a:t>
            </a:r>
            <a:r>
              <a:rPr lang="zh-CN" altLang="en-US" sz="2600"/>
              <a:t>投影的字符定位</a:t>
            </a:r>
            <a:r>
              <a:rPr lang="zh-CN" altLang="en-US" sz="2600" smtClean="0"/>
              <a:t>算法</a:t>
            </a:r>
            <a:endParaRPr lang="en-US" altLang="zh-CN" sz="2600"/>
          </a:p>
        </p:txBody>
      </p:sp>
      <p:sp>
        <p:nvSpPr>
          <p:cNvPr id="4" name="矩形 3"/>
          <p:cNvSpPr/>
          <p:nvPr/>
        </p:nvSpPr>
        <p:spPr>
          <a:xfrm>
            <a:off x="284400" y="144000"/>
            <a:ext cx="4572000" cy="830997"/>
          </a:xfrm>
          <a:prstGeom prst="rect">
            <a:avLst/>
          </a:prstGeom>
        </p:spPr>
        <p:txBody>
          <a:bodyPr>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en-US" altLang="zh-CN" sz="3000">
                <a:latin typeface="华文楷体" panose="02010600040101010101" pitchFamily="2" charset="-122"/>
                <a:ea typeface="华文楷体" panose="02010600040101010101" pitchFamily="2" charset="-122"/>
              </a:rPr>
              <a:t>2</a:t>
            </a:r>
            <a:r>
              <a:rPr lang="zh-CN" altLang="en-US" sz="3000" smtClean="0">
                <a:latin typeface="华文楷体" panose="02010600040101010101" pitchFamily="2" charset="-122"/>
                <a:ea typeface="华文楷体" panose="02010600040101010101" pitchFamily="2" charset="-122"/>
              </a:rPr>
              <a:t>字符</a:t>
            </a:r>
            <a:r>
              <a:rPr lang="zh-CN" altLang="en-US" sz="3000">
                <a:latin typeface="华文楷体" panose="02010600040101010101" pitchFamily="2" charset="-122"/>
                <a:ea typeface="华文楷体" panose="02010600040101010101" pitchFamily="2" charset="-122"/>
              </a:rPr>
              <a:t>定位</a:t>
            </a:r>
            <a:endParaRPr lang="en-US" altLang="zh-CN" sz="30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953" y="1404391"/>
            <a:ext cx="7586827" cy="5273034"/>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954" y="1404392"/>
            <a:ext cx="7642112" cy="5273034"/>
          </a:xfrm>
          <a:prstGeom prst="rect">
            <a:avLst/>
          </a:prstGeom>
        </p:spPr>
      </p:pic>
      <p:sp>
        <p:nvSpPr>
          <p:cNvPr id="6" name="文本框 5"/>
          <p:cNvSpPr txBox="1"/>
          <p:nvPr/>
        </p:nvSpPr>
        <p:spPr>
          <a:xfrm>
            <a:off x="8525991" y="6388188"/>
            <a:ext cx="498191" cy="372066"/>
          </a:xfrm>
          <a:prstGeom prst="rect">
            <a:avLst/>
          </a:prstGeom>
          <a:noFill/>
        </p:spPr>
        <p:txBody>
          <a:bodyPr wrap="square" rtlCol="0">
            <a:spAutoFit/>
          </a:bodyPr>
          <a:lstStyle/>
          <a:p>
            <a:r>
              <a:rPr lang="en-US" altLang="zh-CN"/>
              <a:t>9</a:t>
            </a:r>
            <a:endParaRPr lang="zh-CN" altLang="en-US"/>
          </a:p>
        </p:txBody>
      </p:sp>
    </p:spTree>
    <p:extLst>
      <p:ext uri="{BB962C8B-B14F-4D97-AF65-F5344CB8AC3E}">
        <p14:creationId xmlns:p14="http://schemas.microsoft.com/office/powerpoint/2010/main" val="184312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7" y="683178"/>
            <a:ext cx="5260559" cy="492443"/>
          </a:xfrm>
          <a:prstGeom prst="rect">
            <a:avLst/>
          </a:prstGeom>
        </p:spPr>
        <p:txBody>
          <a:bodyPr wrap="square">
            <a:spAutoFit/>
          </a:bodyPr>
          <a:lstStyle/>
          <a:p>
            <a:r>
              <a:rPr lang="zh-CN" altLang="en-US" sz="2600" smtClean="0"/>
              <a:t>基于</a:t>
            </a:r>
            <a:r>
              <a:rPr lang="zh-CN" altLang="en-US" sz="2600"/>
              <a:t>深度学习的字符定位算法</a:t>
            </a:r>
          </a:p>
        </p:txBody>
      </p:sp>
      <p:sp>
        <p:nvSpPr>
          <p:cNvPr id="3" name="矩形 2"/>
          <p:cNvSpPr/>
          <p:nvPr/>
        </p:nvSpPr>
        <p:spPr>
          <a:xfrm>
            <a:off x="284016" y="109363"/>
            <a:ext cx="5999019" cy="1015663"/>
          </a:xfrm>
          <a:prstGeom prst="rect">
            <a:avLst/>
          </a:prstGeom>
        </p:spPr>
        <p:txBody>
          <a:bodyPr wrap="square">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en-US" altLang="zh-CN" sz="3000">
                <a:latin typeface="华文楷体" panose="02010600040101010101" pitchFamily="2" charset="-122"/>
                <a:ea typeface="华文楷体" panose="02010600040101010101" pitchFamily="2" charset="-122"/>
              </a:rPr>
              <a:t>2</a:t>
            </a:r>
            <a:r>
              <a:rPr lang="zh-CN" altLang="en-US" sz="3000" smtClean="0">
                <a:latin typeface="华文楷体" panose="02010600040101010101" pitchFamily="2" charset="-122"/>
                <a:ea typeface="华文楷体" panose="02010600040101010101" pitchFamily="2" charset="-122"/>
              </a:rPr>
              <a:t>字符</a:t>
            </a:r>
            <a:r>
              <a:rPr lang="zh-CN" altLang="en-US" sz="3000">
                <a:latin typeface="华文楷体" panose="02010600040101010101" pitchFamily="2" charset="-122"/>
                <a:ea typeface="华文楷体" panose="02010600040101010101" pitchFamily="2" charset="-122"/>
              </a:rPr>
              <a:t>定位</a:t>
            </a:r>
            <a:endParaRPr lang="en-US" altLang="zh-CN" sz="3000">
              <a:latin typeface="华文楷体" panose="02010600040101010101" pitchFamily="2" charset="-122"/>
              <a:ea typeface="华文楷体" panose="02010600040101010101" pitchFamily="2" charset="-122"/>
            </a:endParaRPr>
          </a:p>
          <a:p>
            <a:endParaRPr lang="en-US" altLang="zh-CN" sz="3000">
              <a:latin typeface="华文楷体" panose="02010600040101010101" pitchFamily="2" charset="-122"/>
              <a:ea typeface="华文楷体" panose="02010600040101010101" pitchFamily="2" charset="-122"/>
            </a:endParaRPr>
          </a:p>
        </p:txBody>
      </p:sp>
      <p:sp>
        <p:nvSpPr>
          <p:cNvPr id="4" name="文本框 3"/>
          <p:cNvSpPr txBox="1"/>
          <p:nvPr/>
        </p:nvSpPr>
        <p:spPr>
          <a:xfrm>
            <a:off x="284017" y="1241819"/>
            <a:ext cx="5714339"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a:t>适用于部分</a:t>
            </a:r>
            <a:r>
              <a:rPr lang="zh-CN" altLang="en-US" sz="2200" smtClean="0"/>
              <a:t>标注或数据</a:t>
            </a:r>
            <a:r>
              <a:rPr lang="zh-CN" altLang="en-US" sz="2200"/>
              <a:t>量比较充足的情况</a:t>
            </a:r>
          </a:p>
        </p:txBody>
      </p:sp>
      <p:sp>
        <p:nvSpPr>
          <p:cNvPr id="5" name="文本框 4"/>
          <p:cNvSpPr txBox="1"/>
          <p:nvPr/>
        </p:nvSpPr>
        <p:spPr>
          <a:xfrm>
            <a:off x="284017" y="1705729"/>
            <a:ext cx="4010664" cy="430887"/>
          </a:xfrm>
          <a:prstGeom prst="rect">
            <a:avLst/>
          </a:prstGeom>
          <a:noFill/>
        </p:spPr>
        <p:txBody>
          <a:bodyPr wrap="square" rtlCol="0">
            <a:spAutoFit/>
          </a:bodyPr>
          <a:lstStyle/>
          <a:p>
            <a:r>
              <a:rPr lang="zh-CN" altLang="en-US" sz="2200"/>
              <a:t>主体框架：</a:t>
            </a:r>
            <a:r>
              <a:rPr lang="en-US" altLang="zh-CN" sz="2200"/>
              <a:t>Faster</a:t>
            </a:r>
            <a:r>
              <a:rPr lang="en-US" altLang="zh-CN" sz="2200">
                <a:latin typeface="+mn-ea"/>
              </a:rPr>
              <a:t>-</a:t>
            </a:r>
            <a:r>
              <a:rPr lang="en-US" altLang="zh-CN" sz="2200"/>
              <a:t>RCNN</a:t>
            </a:r>
            <a:endParaRPr lang="zh-CN" altLang="en-US" sz="2200"/>
          </a:p>
        </p:txBody>
      </p:sp>
      <p:sp>
        <p:nvSpPr>
          <p:cNvPr id="88" name="文本框 87"/>
          <p:cNvSpPr txBox="1"/>
          <p:nvPr/>
        </p:nvSpPr>
        <p:spPr>
          <a:xfrm>
            <a:off x="129343" y="2302480"/>
            <a:ext cx="4937332" cy="1311128"/>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200">
                <a:latin typeface="华文楷体" panose="02010600040101010101" pitchFamily="2" charset="-122"/>
                <a:ea typeface="华文楷体" panose="02010600040101010101" pitchFamily="2" charset="-122"/>
              </a:rPr>
              <a:t>自然场景中目标</a:t>
            </a:r>
            <a:r>
              <a:rPr lang="zh-CN" altLang="en-US" sz="2200" smtClean="0">
                <a:latin typeface="华文楷体" panose="02010600040101010101" pitchFamily="2" charset="-122"/>
                <a:ea typeface="华文楷体" panose="02010600040101010101" pitchFamily="2" charset="-122"/>
              </a:rPr>
              <a:t>少，文档</a:t>
            </a:r>
            <a:r>
              <a:rPr lang="zh-CN" altLang="en-US" sz="2200">
                <a:latin typeface="华文楷体" panose="02010600040101010101" pitchFamily="2" charset="-122"/>
                <a:ea typeface="华文楷体" panose="02010600040101010101" pitchFamily="2" charset="-122"/>
              </a:rPr>
              <a:t>中目标多</a:t>
            </a:r>
            <a:endParaRPr lang="en-US" altLang="zh-CN" sz="220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200">
                <a:latin typeface="华文楷体" panose="02010600040101010101" pitchFamily="2" charset="-122"/>
                <a:ea typeface="华文楷体" panose="02010600040101010101" pitchFamily="2" charset="-122"/>
              </a:rPr>
              <a:t>显存要求高</a:t>
            </a:r>
            <a:endParaRPr lang="en-US" altLang="zh-CN" sz="220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200">
                <a:latin typeface="华文楷体" panose="02010600040101010101" pitchFamily="2" charset="-122"/>
                <a:ea typeface="华文楷体" panose="02010600040101010101" pitchFamily="2" charset="-122"/>
              </a:rPr>
              <a:t>小目标检测性能差</a:t>
            </a:r>
            <a:endParaRPr lang="en-US" altLang="zh-CN" sz="2200"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6" name="圆角矩形 5"/>
              <p:cNvSpPr/>
              <p:nvPr/>
            </p:nvSpPr>
            <p:spPr>
              <a:xfrm>
                <a:off x="1810361" y="5086437"/>
                <a:ext cx="504000" cy="399600"/>
              </a:xfrm>
              <a:prstGeom prst="roundRect">
                <a:avLst/>
              </a:prstGeom>
              <a:solidFill>
                <a:srgbClr val="00B0F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𝑅𝑒𝐿𝑢</m:t>
                      </m:r>
                    </m:oMath>
                  </m:oMathPara>
                </a14:m>
                <a:endParaRPr lang="zh-CN" altLang="en-US" sz="1600">
                  <a:solidFill>
                    <a:schemeClr val="tx1"/>
                  </a:solidFill>
                </a:endParaRPr>
              </a:p>
            </p:txBody>
          </p:sp>
        </mc:Choice>
        <mc:Fallback xmlns="">
          <p:sp>
            <p:nvSpPr>
              <p:cNvPr id="6" name="圆角矩形 5"/>
              <p:cNvSpPr>
                <a:spLocks noRot="1" noChangeAspect="1" noMove="1" noResize="1" noEditPoints="1" noAdjustHandles="1" noChangeArrowheads="1" noChangeShapeType="1" noTextEdit="1"/>
              </p:cNvSpPr>
              <p:nvPr/>
            </p:nvSpPr>
            <p:spPr>
              <a:xfrm>
                <a:off x="1810361" y="5086437"/>
                <a:ext cx="504000" cy="399600"/>
              </a:xfrm>
              <a:prstGeom prst="roundRect">
                <a:avLst/>
              </a:prstGeom>
              <a:blipFill>
                <a:blip r:embed="rId3"/>
                <a:stretch>
                  <a:fillRect l="-11765" r="-2353"/>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圆角矩形 6"/>
              <p:cNvSpPr/>
              <p:nvPr/>
            </p:nvSpPr>
            <p:spPr>
              <a:xfrm>
                <a:off x="2541408" y="5085172"/>
                <a:ext cx="504000" cy="399600"/>
              </a:xfrm>
              <a:prstGeom prst="roundRect">
                <a:avLst/>
              </a:prstGeom>
              <a:solidFill>
                <a:schemeClr val="accent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𝑐𝑜𝑛𝑣</m:t>
                      </m:r>
                    </m:oMath>
                  </m:oMathPara>
                </a14:m>
                <a:endParaRPr lang="zh-CN" altLang="en-US" sz="1600">
                  <a:solidFill>
                    <a:schemeClr val="tx1"/>
                  </a:solidFill>
                </a:endParaRPr>
              </a:p>
            </p:txBody>
          </p:sp>
        </mc:Choice>
        <mc:Fallback xmlns="">
          <p:sp>
            <p:nvSpPr>
              <p:cNvPr id="7" name="圆角矩形 6"/>
              <p:cNvSpPr>
                <a:spLocks noRot="1" noChangeAspect="1" noMove="1" noResize="1" noEditPoints="1" noAdjustHandles="1" noChangeArrowheads="1" noChangeShapeType="1" noTextEdit="1"/>
              </p:cNvSpPr>
              <p:nvPr/>
            </p:nvSpPr>
            <p:spPr>
              <a:xfrm>
                <a:off x="2541408" y="5085172"/>
                <a:ext cx="504000" cy="399600"/>
              </a:xfrm>
              <a:prstGeom prst="roundRect">
                <a:avLst/>
              </a:prstGeom>
              <a:blipFill>
                <a:blip r:embed="rId4"/>
                <a:stretch>
                  <a:fillRect l="-588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p:cNvSpPr/>
              <p:nvPr/>
            </p:nvSpPr>
            <p:spPr>
              <a:xfrm>
                <a:off x="3272455" y="5085172"/>
                <a:ext cx="504000" cy="399600"/>
              </a:xfrm>
              <a:prstGeom prst="roundRect">
                <a:avLst/>
              </a:prstGeom>
              <a:solidFill>
                <a:srgbClr val="00B0F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𝑅𝑒𝐿𝑢</m:t>
                      </m:r>
                    </m:oMath>
                  </m:oMathPara>
                </a14:m>
                <a:endParaRPr lang="zh-CN" altLang="en-US" sz="1600">
                  <a:solidFill>
                    <a:schemeClr val="tx1"/>
                  </a:solidFill>
                </a:endParaRPr>
              </a:p>
            </p:txBody>
          </p:sp>
        </mc:Choice>
        <mc:Fallback xmlns="">
          <p:sp>
            <p:nvSpPr>
              <p:cNvPr id="8" name="圆角矩形 7"/>
              <p:cNvSpPr>
                <a:spLocks noRot="1" noChangeAspect="1" noMove="1" noResize="1" noEditPoints="1" noAdjustHandles="1" noChangeArrowheads="1" noChangeShapeType="1" noTextEdit="1"/>
              </p:cNvSpPr>
              <p:nvPr/>
            </p:nvSpPr>
            <p:spPr>
              <a:xfrm>
                <a:off x="3272455" y="5085172"/>
                <a:ext cx="504000" cy="399600"/>
              </a:xfrm>
              <a:prstGeom prst="roundRect">
                <a:avLst/>
              </a:prstGeom>
              <a:blipFill>
                <a:blip r:embed="rId5"/>
                <a:stretch>
                  <a:fillRect l="-13095" r="-238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圆角矩形 8"/>
              <p:cNvSpPr/>
              <p:nvPr/>
            </p:nvSpPr>
            <p:spPr>
              <a:xfrm>
                <a:off x="4003503" y="5082751"/>
                <a:ext cx="900827" cy="399600"/>
              </a:xfrm>
              <a:prstGeom prst="roundRect">
                <a:avLst/>
              </a:prstGeom>
              <a:solidFill>
                <a:srgbClr val="EA34A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𝑀𝑎𝑥𝑃𝑜𝑜𝑙</m:t>
                      </m:r>
                    </m:oMath>
                  </m:oMathPara>
                </a14:m>
                <a:endParaRPr lang="zh-CN" altLang="en-US" sz="1600">
                  <a:solidFill>
                    <a:schemeClr val="tx1"/>
                  </a:solidFill>
                </a:endParaRPr>
              </a:p>
            </p:txBody>
          </p:sp>
        </mc:Choice>
        <mc:Fallback xmlns="">
          <p:sp>
            <p:nvSpPr>
              <p:cNvPr id="9" name="圆角矩形 8"/>
              <p:cNvSpPr>
                <a:spLocks noRot="1" noChangeAspect="1" noMove="1" noResize="1" noEditPoints="1" noAdjustHandles="1" noChangeArrowheads="1" noChangeShapeType="1" noTextEdit="1"/>
              </p:cNvSpPr>
              <p:nvPr/>
            </p:nvSpPr>
            <p:spPr>
              <a:xfrm>
                <a:off x="4003503" y="5082751"/>
                <a:ext cx="900827" cy="399600"/>
              </a:xfrm>
              <a:prstGeom prst="roundRect">
                <a:avLst/>
              </a:prstGeom>
              <a:blipFill>
                <a:blip r:embed="rId6"/>
                <a:stretch>
                  <a:fillRect l="-4667"/>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圆角矩形 9"/>
              <p:cNvSpPr/>
              <p:nvPr/>
            </p:nvSpPr>
            <p:spPr>
              <a:xfrm>
                <a:off x="1079314" y="5086437"/>
                <a:ext cx="504000" cy="399600"/>
              </a:xfrm>
              <a:prstGeom prst="roundRect">
                <a:avLst/>
              </a:prstGeom>
              <a:solidFill>
                <a:schemeClr val="accent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𝑐𝑜𝑛𝑣</m:t>
                      </m:r>
                    </m:oMath>
                  </m:oMathPara>
                </a14:m>
                <a:endParaRPr lang="zh-CN" altLang="en-US" sz="1600">
                  <a:solidFill>
                    <a:schemeClr val="tx1"/>
                  </a:solidFill>
                </a:endParaRPr>
              </a:p>
            </p:txBody>
          </p:sp>
        </mc:Choice>
        <mc:Fallback xmlns="">
          <p:sp>
            <p:nvSpPr>
              <p:cNvPr id="10" name="圆角矩形 9"/>
              <p:cNvSpPr>
                <a:spLocks noRot="1" noChangeAspect="1" noMove="1" noResize="1" noEditPoints="1" noAdjustHandles="1" noChangeArrowheads="1" noChangeShapeType="1" noTextEdit="1"/>
              </p:cNvSpPr>
              <p:nvPr/>
            </p:nvSpPr>
            <p:spPr>
              <a:xfrm>
                <a:off x="1079314" y="5086437"/>
                <a:ext cx="504000" cy="399600"/>
              </a:xfrm>
              <a:prstGeom prst="roundRect">
                <a:avLst/>
              </a:prstGeom>
              <a:blipFill>
                <a:blip r:embed="rId7"/>
                <a:stretch>
                  <a:fillRect l="-588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p:cNvSpPr/>
              <p:nvPr/>
            </p:nvSpPr>
            <p:spPr>
              <a:xfrm>
                <a:off x="5354198" y="5085172"/>
                <a:ext cx="504000" cy="399600"/>
              </a:xfrm>
              <a:prstGeom prst="roundRect">
                <a:avLst/>
              </a:prstGeom>
              <a:solidFill>
                <a:schemeClr val="accent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𝑐𝑜𝑛𝑣</m:t>
                      </m:r>
                    </m:oMath>
                  </m:oMathPara>
                </a14:m>
                <a:endParaRPr lang="zh-CN" altLang="en-US" sz="1600">
                  <a:solidFill>
                    <a:schemeClr val="tx1"/>
                  </a:solidFill>
                </a:endParaRPr>
              </a:p>
            </p:txBody>
          </p:sp>
        </mc:Choice>
        <mc:Fallback xmlns="">
          <p:sp>
            <p:nvSpPr>
              <p:cNvPr id="11" name="圆角矩形 10"/>
              <p:cNvSpPr>
                <a:spLocks noRot="1" noChangeAspect="1" noMove="1" noResize="1" noEditPoints="1" noAdjustHandles="1" noChangeArrowheads="1" noChangeShapeType="1" noTextEdit="1"/>
              </p:cNvSpPr>
              <p:nvPr/>
            </p:nvSpPr>
            <p:spPr>
              <a:xfrm>
                <a:off x="5354198" y="5085172"/>
                <a:ext cx="504000" cy="399600"/>
              </a:xfrm>
              <a:prstGeom prst="roundRect">
                <a:avLst/>
              </a:prstGeom>
              <a:blipFill>
                <a:blip r:embed="rId8"/>
                <a:stretch>
                  <a:fillRect l="-588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p:cNvSpPr/>
              <p:nvPr/>
            </p:nvSpPr>
            <p:spPr>
              <a:xfrm>
                <a:off x="6046588" y="5085172"/>
                <a:ext cx="504000" cy="399600"/>
              </a:xfrm>
              <a:prstGeom prst="roundRect">
                <a:avLst/>
              </a:prstGeom>
              <a:solidFill>
                <a:srgbClr val="00B0F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𝑅𝑒𝐿𝑢</m:t>
                      </m:r>
                    </m:oMath>
                  </m:oMathPara>
                </a14:m>
                <a:endParaRPr lang="zh-CN" altLang="en-US" sz="1600">
                  <a:solidFill>
                    <a:schemeClr val="tx1"/>
                  </a:solidFill>
                </a:endParaRPr>
              </a:p>
            </p:txBody>
          </p:sp>
        </mc:Choice>
        <mc:Fallback xmlns="">
          <p:sp>
            <p:nvSpPr>
              <p:cNvPr id="12" name="圆角矩形 11"/>
              <p:cNvSpPr>
                <a:spLocks noRot="1" noChangeAspect="1" noMove="1" noResize="1" noEditPoints="1" noAdjustHandles="1" noChangeArrowheads="1" noChangeShapeType="1" noTextEdit="1"/>
              </p:cNvSpPr>
              <p:nvPr/>
            </p:nvSpPr>
            <p:spPr>
              <a:xfrm>
                <a:off x="6046588" y="5085172"/>
                <a:ext cx="504000" cy="399600"/>
              </a:xfrm>
              <a:prstGeom prst="roundRect">
                <a:avLst/>
              </a:prstGeom>
              <a:blipFill>
                <a:blip r:embed="rId9"/>
                <a:stretch>
                  <a:fillRect l="-12941" r="-1176"/>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a:xfrm>
                <a:off x="6223751" y="6194791"/>
                <a:ext cx="900000" cy="399600"/>
              </a:xfrm>
              <a:prstGeom prst="round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𝑅𝑃𝑁</m:t>
                      </m:r>
                    </m:oMath>
                  </m:oMathPara>
                </a14:m>
                <a:endParaRPr lang="zh-CN" altLang="en-US" sz="1600">
                  <a:solidFill>
                    <a:schemeClr val="tx1"/>
                  </a:solidFill>
                </a:endParaRPr>
              </a:p>
            </p:txBody>
          </p:sp>
        </mc:Choice>
        <mc:Fallback xmlns="">
          <p:sp>
            <p:nvSpPr>
              <p:cNvPr id="13" name="圆角矩形 12"/>
              <p:cNvSpPr>
                <a:spLocks noRot="1" noChangeAspect="1" noMove="1" noResize="1" noEditPoints="1" noAdjustHandles="1" noChangeArrowheads="1" noChangeShapeType="1" noTextEdit="1"/>
              </p:cNvSpPr>
              <p:nvPr/>
            </p:nvSpPr>
            <p:spPr>
              <a:xfrm>
                <a:off x="6223751" y="6194791"/>
                <a:ext cx="900000" cy="399600"/>
              </a:xfrm>
              <a:prstGeom prst="roundRect">
                <a:avLst/>
              </a:prstGeom>
              <a:blipFill>
                <a:blip r:embed="rId10"/>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p:cNvSpPr/>
              <p:nvPr/>
            </p:nvSpPr>
            <p:spPr>
              <a:xfrm>
                <a:off x="6864561" y="5085172"/>
                <a:ext cx="1210090" cy="399600"/>
              </a:xfrm>
              <a:prstGeom prst="roundRect">
                <a:avLst/>
              </a:prstGeom>
              <a:solidFill>
                <a:srgbClr val="00B05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𝑅𝑂𝐼</m:t>
                      </m:r>
                      <m:r>
                        <a:rPr lang="en-US" altLang="zh-CN" sz="1600" i="1">
                          <a:solidFill>
                            <a:schemeClr val="tx1"/>
                          </a:solidFill>
                          <a:latin typeface="Cambria Math" panose="02040503050406030204" pitchFamily="18" charset="0"/>
                        </a:rPr>
                        <m:t> </m:t>
                      </m:r>
                      <m:r>
                        <a:rPr lang="en-US" altLang="zh-CN" sz="1600" i="1">
                          <a:solidFill>
                            <a:schemeClr val="tx1"/>
                          </a:solidFill>
                          <a:latin typeface="Cambria Math" panose="02040503050406030204" pitchFamily="18" charset="0"/>
                        </a:rPr>
                        <m:t>𝑝𝑜𝑜𝑙𝑖𝑛𝑔</m:t>
                      </m:r>
                    </m:oMath>
                  </m:oMathPara>
                </a14:m>
                <a:endParaRPr lang="zh-CN" altLang="en-US" sz="1600">
                  <a:solidFill>
                    <a:schemeClr val="tx1"/>
                  </a:solidFill>
                </a:endParaRPr>
              </a:p>
            </p:txBody>
          </p:sp>
        </mc:Choice>
        <mc:Fallback xmlns="">
          <p:sp>
            <p:nvSpPr>
              <p:cNvPr id="14" name="圆角矩形 13"/>
              <p:cNvSpPr>
                <a:spLocks noRot="1" noChangeAspect="1" noMove="1" noResize="1" noEditPoints="1" noAdjustHandles="1" noChangeArrowheads="1" noChangeShapeType="1" noTextEdit="1"/>
              </p:cNvSpPr>
              <p:nvPr/>
            </p:nvSpPr>
            <p:spPr>
              <a:xfrm>
                <a:off x="6864561" y="5085172"/>
                <a:ext cx="1210090" cy="399600"/>
              </a:xfrm>
              <a:prstGeom prst="roundRect">
                <a:avLst/>
              </a:prstGeom>
              <a:blipFill>
                <a:blip r:embed="rId11"/>
                <a:stretch>
                  <a:fillRect l="-248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圆角矩形 14"/>
              <p:cNvSpPr/>
              <p:nvPr/>
            </p:nvSpPr>
            <p:spPr>
              <a:xfrm>
                <a:off x="7941918" y="3753407"/>
                <a:ext cx="1117044" cy="612000"/>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𝑅𝑒𝑔𝑟𝑒𝑠𝑠𝑜𝑟</m:t>
                      </m:r>
                    </m:oMath>
                  </m:oMathPara>
                </a14:m>
                <a:endParaRPr lang="en-US" altLang="zh-CN" sz="160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𝑓𝑐</m:t>
                      </m:r>
                      <m:r>
                        <a:rPr lang="en-US" altLang="zh-CN" sz="1600" i="1">
                          <a:solidFill>
                            <a:schemeClr val="tx1"/>
                          </a:solidFill>
                          <a:latin typeface="Cambria Math" panose="02040503050406030204" pitchFamily="18" charset="0"/>
                        </a:rPr>
                        <m:t>)</m:t>
                      </m:r>
                    </m:oMath>
                  </m:oMathPara>
                </a14:m>
                <a:endParaRPr lang="zh-CN" altLang="en-US" sz="1600">
                  <a:solidFill>
                    <a:schemeClr val="tx1"/>
                  </a:solidFill>
                </a:endParaRPr>
              </a:p>
            </p:txBody>
          </p:sp>
        </mc:Choice>
        <mc:Fallback xmlns="">
          <p:sp>
            <p:nvSpPr>
              <p:cNvPr id="15" name="圆角矩形 14"/>
              <p:cNvSpPr>
                <a:spLocks noRot="1" noChangeAspect="1" noMove="1" noResize="1" noEditPoints="1" noAdjustHandles="1" noChangeArrowheads="1" noChangeShapeType="1" noTextEdit="1"/>
              </p:cNvSpPr>
              <p:nvPr/>
            </p:nvSpPr>
            <p:spPr>
              <a:xfrm>
                <a:off x="7941918" y="3753407"/>
                <a:ext cx="1117044" cy="612000"/>
              </a:xfrm>
              <a:prstGeom prst="roundRect">
                <a:avLst/>
              </a:prstGeom>
              <a:blipFill>
                <a:blip r:embed="rId12"/>
                <a:stretch>
                  <a:fillRect l="-2162" b="-19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圆角矩形 15"/>
              <p:cNvSpPr/>
              <p:nvPr/>
            </p:nvSpPr>
            <p:spPr>
              <a:xfrm>
                <a:off x="7941918" y="5782591"/>
                <a:ext cx="1117044" cy="612000"/>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𝐶𝑙𝑎𝑠𝑠𝑖𝑓𝑖𝑒𝑟</m:t>
                      </m:r>
                    </m:oMath>
                  </m:oMathPara>
                </a14:m>
                <a:endParaRPr lang="en-US" altLang="zh-CN" sz="160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𝑓𝑐</m:t>
                      </m:r>
                      <m:r>
                        <a:rPr lang="en-US" altLang="zh-CN" sz="1600" i="1">
                          <a:solidFill>
                            <a:schemeClr val="tx1"/>
                          </a:solidFill>
                          <a:latin typeface="Cambria Math" panose="02040503050406030204" pitchFamily="18" charset="0"/>
                        </a:rPr>
                        <m:t>)</m:t>
                      </m:r>
                    </m:oMath>
                  </m:oMathPara>
                </a14:m>
                <a:endParaRPr lang="zh-CN" altLang="en-US" sz="1600">
                  <a:solidFill>
                    <a:schemeClr val="tx1"/>
                  </a:solidFill>
                </a:endParaRPr>
              </a:p>
            </p:txBody>
          </p:sp>
        </mc:Choice>
        <mc:Fallback xmlns="">
          <p:sp>
            <p:nvSpPr>
              <p:cNvPr id="16" name="圆角矩形 15"/>
              <p:cNvSpPr>
                <a:spLocks noRot="1" noChangeAspect="1" noMove="1" noResize="1" noEditPoints="1" noAdjustHandles="1" noChangeArrowheads="1" noChangeShapeType="1" noTextEdit="1"/>
              </p:cNvSpPr>
              <p:nvPr/>
            </p:nvSpPr>
            <p:spPr>
              <a:xfrm>
                <a:off x="7941918" y="5782591"/>
                <a:ext cx="1117044" cy="612000"/>
              </a:xfrm>
              <a:prstGeom prst="roundRect">
                <a:avLst/>
              </a:prstGeom>
              <a:blipFill>
                <a:blip r:embed="rId13"/>
                <a:stretch>
                  <a:fillRect l="-1622" b="-19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圆角矩形 16"/>
              <p:cNvSpPr/>
              <p:nvPr/>
            </p:nvSpPr>
            <p:spPr>
              <a:xfrm>
                <a:off x="129343" y="5085174"/>
                <a:ext cx="722924" cy="400865"/>
              </a:xfrm>
              <a:prstGeom prst="round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𝐼𝑚𝑎𝑔𝑒</m:t>
                      </m:r>
                    </m:oMath>
                  </m:oMathPara>
                </a14:m>
                <a:endParaRPr lang="zh-CN" altLang="en-US" sz="1600">
                  <a:solidFill>
                    <a:schemeClr val="tx1"/>
                  </a:solidFill>
                </a:endParaRPr>
              </a:p>
            </p:txBody>
          </p:sp>
        </mc:Choice>
        <mc:Fallback xmlns="">
          <p:sp>
            <p:nvSpPr>
              <p:cNvPr id="17" name="圆角矩形 16"/>
              <p:cNvSpPr>
                <a:spLocks noRot="1" noChangeAspect="1" noMove="1" noResize="1" noEditPoints="1" noAdjustHandles="1" noChangeArrowheads="1" noChangeShapeType="1" noTextEdit="1"/>
              </p:cNvSpPr>
              <p:nvPr/>
            </p:nvSpPr>
            <p:spPr>
              <a:xfrm>
                <a:off x="129343" y="5085174"/>
                <a:ext cx="722924" cy="400865"/>
              </a:xfrm>
              <a:prstGeom prst="roundRect">
                <a:avLst/>
              </a:prstGeom>
              <a:blipFill>
                <a:blip r:embed="rId14"/>
                <a:stretch>
                  <a:fillRect l="-4959"/>
                </a:stretch>
              </a:blipFill>
              <a:ln>
                <a:solidFill>
                  <a:schemeClr val="tx1"/>
                </a:solidFill>
              </a:ln>
            </p:spPr>
            <p:txBody>
              <a:bodyPr/>
              <a:lstStyle/>
              <a:p>
                <a:r>
                  <a:rPr lang="zh-CN" altLang="en-US">
                    <a:noFill/>
                  </a:rPr>
                  <a:t> </a:t>
                </a:r>
              </a:p>
            </p:txBody>
          </p:sp>
        </mc:Fallback>
      </mc:AlternateContent>
      <p:cxnSp>
        <p:nvCxnSpPr>
          <p:cNvPr id="18" name="直接箭头连接符 17"/>
          <p:cNvCxnSpPr>
            <a:stCxn id="17" idx="3"/>
            <a:endCxn id="10" idx="1"/>
          </p:cNvCxnSpPr>
          <p:nvPr/>
        </p:nvCxnSpPr>
        <p:spPr>
          <a:xfrm>
            <a:off x="852267" y="5285607"/>
            <a:ext cx="227047" cy="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0" idx="3"/>
            <a:endCxn id="6" idx="1"/>
          </p:cNvCxnSpPr>
          <p:nvPr/>
        </p:nvCxnSpPr>
        <p:spPr>
          <a:xfrm>
            <a:off x="1583314" y="5286237"/>
            <a:ext cx="2270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6" idx="3"/>
            <a:endCxn id="7" idx="1"/>
          </p:cNvCxnSpPr>
          <p:nvPr/>
        </p:nvCxnSpPr>
        <p:spPr>
          <a:xfrm flipV="1">
            <a:off x="2314361" y="5284972"/>
            <a:ext cx="227047"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7" idx="3"/>
            <a:endCxn id="8" idx="1"/>
          </p:cNvCxnSpPr>
          <p:nvPr/>
        </p:nvCxnSpPr>
        <p:spPr>
          <a:xfrm>
            <a:off x="3045408" y="5284972"/>
            <a:ext cx="2270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8" idx="3"/>
            <a:endCxn id="9" idx="1"/>
          </p:cNvCxnSpPr>
          <p:nvPr/>
        </p:nvCxnSpPr>
        <p:spPr>
          <a:xfrm flipV="1">
            <a:off x="3776455" y="5282551"/>
            <a:ext cx="227048" cy="2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9" idx="3"/>
            <a:endCxn id="11" idx="1"/>
          </p:cNvCxnSpPr>
          <p:nvPr/>
        </p:nvCxnSpPr>
        <p:spPr>
          <a:xfrm>
            <a:off x="4904330" y="5282551"/>
            <a:ext cx="449868" cy="2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11" idx="3"/>
            <a:endCxn id="12" idx="1"/>
          </p:cNvCxnSpPr>
          <p:nvPr/>
        </p:nvCxnSpPr>
        <p:spPr>
          <a:xfrm>
            <a:off x="5858198" y="5284972"/>
            <a:ext cx="1883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12" idx="3"/>
            <a:endCxn id="14" idx="1"/>
          </p:cNvCxnSpPr>
          <p:nvPr/>
        </p:nvCxnSpPr>
        <p:spPr>
          <a:xfrm>
            <a:off x="6550588" y="5284972"/>
            <a:ext cx="3139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endCxn id="13" idx="0"/>
          </p:cNvCxnSpPr>
          <p:nvPr/>
        </p:nvCxnSpPr>
        <p:spPr>
          <a:xfrm flipH="1">
            <a:off x="6673753" y="5284971"/>
            <a:ext cx="1" cy="909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肘形连接符 26"/>
          <p:cNvCxnSpPr>
            <a:stCxn id="13" idx="3"/>
            <a:endCxn id="14" idx="2"/>
          </p:cNvCxnSpPr>
          <p:nvPr/>
        </p:nvCxnSpPr>
        <p:spPr>
          <a:xfrm flipV="1">
            <a:off x="7123751" y="5484772"/>
            <a:ext cx="345855" cy="909819"/>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文本框 36"/>
              <p:cNvSpPr txBox="1"/>
              <p:nvPr/>
            </p:nvSpPr>
            <p:spPr>
              <a:xfrm>
                <a:off x="6707574" y="6394590"/>
                <a:ext cx="18854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solidFill>
                            <a:srgbClr val="FF0000"/>
                          </a:solidFill>
                          <a:latin typeface="Cambria Math" panose="02040503050406030204" pitchFamily="18" charset="0"/>
                        </a:rPr>
                        <m:t>𝑆𝑝𝑎𝑟𝑠𝑒</m:t>
                      </m:r>
                      <m:r>
                        <a:rPr lang="en-US" altLang="zh-CN" sz="1200" i="1" smtClean="0">
                          <a:solidFill>
                            <a:srgbClr val="FF0000"/>
                          </a:solidFill>
                          <a:latin typeface="Cambria Math" panose="02040503050406030204" pitchFamily="18" charset="0"/>
                        </a:rPr>
                        <m:t> </m:t>
                      </m:r>
                      <m:r>
                        <a:rPr lang="en-US" altLang="zh-CN" sz="1200" i="1" smtClean="0">
                          <a:solidFill>
                            <a:srgbClr val="FF0000"/>
                          </a:solidFill>
                          <a:latin typeface="Cambria Math" panose="02040503050406030204" pitchFamily="18" charset="0"/>
                        </a:rPr>
                        <m:t>𝐴𝑛𝑐h𝑜𝑟</m:t>
                      </m:r>
                    </m:oMath>
                  </m:oMathPara>
                </a14:m>
                <a:endParaRPr lang="zh-CN" altLang="en-US" sz="1200">
                  <a:solidFill>
                    <a:srgbClr val="FF0000"/>
                  </a:solidFill>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6707574" y="6394590"/>
                <a:ext cx="1885463" cy="276999"/>
              </a:xfrm>
              <a:prstGeom prst="rect">
                <a:avLst/>
              </a:prstGeom>
              <a:blipFill>
                <a:blip r:embed="rId15"/>
                <a:stretch>
                  <a:fillRect b="-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圆角矩形 37"/>
              <p:cNvSpPr/>
              <p:nvPr/>
            </p:nvSpPr>
            <p:spPr>
              <a:xfrm>
                <a:off x="5705569" y="3759286"/>
                <a:ext cx="981557" cy="400865"/>
              </a:xfrm>
              <a:prstGeom prst="round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smtClean="0">
                          <a:solidFill>
                            <a:srgbClr val="FF0000"/>
                          </a:solidFill>
                          <a:latin typeface="Cambria Math" panose="02040503050406030204" pitchFamily="18" charset="0"/>
                        </a:rPr>
                        <m:t>𝐶𝐶</m:t>
                      </m:r>
                      <m:r>
                        <a:rPr lang="en-US" altLang="zh-CN" sz="1600" i="1" smtClean="0">
                          <a:solidFill>
                            <a:srgbClr val="FF0000"/>
                          </a:solidFill>
                          <a:latin typeface="Cambria Math" panose="02040503050406030204" pitchFamily="18" charset="0"/>
                        </a:rPr>
                        <m:t> </m:t>
                      </m:r>
                      <m:r>
                        <a:rPr lang="en-US" altLang="zh-CN" sz="1600" i="1" smtClean="0">
                          <a:solidFill>
                            <a:srgbClr val="FF0000"/>
                          </a:solidFill>
                          <a:latin typeface="Cambria Math" panose="02040503050406030204" pitchFamily="18" charset="0"/>
                        </a:rPr>
                        <m:t>𝑅𝑒𝑠𝑢𝑙𝑡</m:t>
                      </m:r>
                    </m:oMath>
                  </m:oMathPara>
                </a14:m>
                <a:endParaRPr lang="zh-CN" altLang="en-US" sz="1600">
                  <a:solidFill>
                    <a:srgbClr val="FF0000"/>
                  </a:solidFill>
                </a:endParaRPr>
              </a:p>
            </p:txBody>
          </p:sp>
        </mc:Choice>
        <mc:Fallback xmlns="">
          <p:sp>
            <p:nvSpPr>
              <p:cNvPr id="38" name="圆角矩形 37"/>
              <p:cNvSpPr>
                <a:spLocks noRot="1" noChangeAspect="1" noMove="1" noResize="1" noEditPoints="1" noAdjustHandles="1" noChangeArrowheads="1" noChangeShapeType="1" noTextEdit="1"/>
              </p:cNvSpPr>
              <p:nvPr/>
            </p:nvSpPr>
            <p:spPr>
              <a:xfrm>
                <a:off x="5705569" y="3759286"/>
                <a:ext cx="981557" cy="400865"/>
              </a:xfrm>
              <a:prstGeom prst="roundRect">
                <a:avLst/>
              </a:prstGeom>
              <a:blipFill>
                <a:blip r:embed="rId16"/>
                <a:stretch>
                  <a:fillRect l="-3681"/>
                </a:stretch>
              </a:blipFill>
              <a:ln>
                <a:solidFill>
                  <a:schemeClr val="tx1"/>
                </a:solidFill>
              </a:ln>
            </p:spPr>
            <p:txBody>
              <a:bodyPr/>
              <a:lstStyle/>
              <a:p>
                <a:r>
                  <a:rPr lang="zh-CN" altLang="en-US">
                    <a:noFill/>
                  </a:rPr>
                  <a:t> </a:t>
                </a:r>
              </a:p>
            </p:txBody>
          </p:sp>
        </mc:Fallback>
      </mc:AlternateContent>
      <p:cxnSp>
        <p:nvCxnSpPr>
          <p:cNvPr id="39" name="肘形连接符 38"/>
          <p:cNvCxnSpPr>
            <a:stCxn id="38" idx="3"/>
            <a:endCxn id="14" idx="0"/>
          </p:cNvCxnSpPr>
          <p:nvPr/>
        </p:nvCxnSpPr>
        <p:spPr>
          <a:xfrm>
            <a:off x="6687126" y="3959719"/>
            <a:ext cx="782480" cy="1125453"/>
          </a:xfrm>
          <a:prstGeom prst="bentConnector2">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肘形连接符 39"/>
          <p:cNvCxnSpPr/>
          <p:nvPr/>
        </p:nvCxnSpPr>
        <p:spPr>
          <a:xfrm>
            <a:off x="8079969" y="5294893"/>
            <a:ext cx="425789" cy="497619"/>
          </a:xfrm>
          <a:prstGeom prst="bentConnector2">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直接箭头连接符 40"/>
          <p:cNvCxnSpPr>
            <a:endCxn id="15" idx="2"/>
          </p:cNvCxnSpPr>
          <p:nvPr/>
        </p:nvCxnSpPr>
        <p:spPr>
          <a:xfrm flipV="1">
            <a:off x="8500440" y="4365407"/>
            <a:ext cx="0" cy="919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右大括号 43"/>
          <p:cNvSpPr/>
          <p:nvPr/>
        </p:nvSpPr>
        <p:spPr>
          <a:xfrm rot="5400000">
            <a:off x="4966224" y="5460455"/>
            <a:ext cx="298447" cy="484785"/>
          </a:xfrm>
          <a:prstGeom prst="rightBrace">
            <a:avLst>
              <a:gd name="adj1" fmla="val 21847"/>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1" name="文本框 70"/>
          <p:cNvSpPr txBox="1"/>
          <p:nvPr/>
        </p:nvSpPr>
        <p:spPr>
          <a:xfrm>
            <a:off x="4941200" y="5318712"/>
            <a:ext cx="292100" cy="369332"/>
          </a:xfrm>
          <a:prstGeom prst="rect">
            <a:avLst/>
          </a:prstGeom>
          <a:noFill/>
        </p:spPr>
        <p:txBody>
          <a:bodyPr wrap="square" rtlCol="0">
            <a:spAutoFit/>
          </a:bodyPr>
          <a:lstStyle/>
          <a:p>
            <a:r>
              <a:rPr lang="en-US" altLang="zh-CN" smtClean="0"/>
              <a:t>…</a:t>
            </a:r>
            <a:endParaRPr lang="zh-CN" altLang="en-US"/>
          </a:p>
        </p:txBody>
      </p:sp>
      <p:sp>
        <p:nvSpPr>
          <p:cNvPr id="91" name="文本框 90"/>
          <p:cNvSpPr txBox="1"/>
          <p:nvPr/>
        </p:nvSpPr>
        <p:spPr>
          <a:xfrm>
            <a:off x="129343" y="2315523"/>
            <a:ext cx="6421245" cy="1311128"/>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2200" smtClean="0"/>
              <a:t>保证</a:t>
            </a:r>
            <a:r>
              <a:rPr lang="zh-CN" altLang="en-US" sz="2200"/>
              <a:t>召回率</a:t>
            </a:r>
            <a:r>
              <a:rPr lang="zh-CN" altLang="en-US" sz="2200" smtClean="0"/>
              <a:t>的</a:t>
            </a:r>
            <a:r>
              <a:rPr lang="zh-CN" altLang="en-US" sz="2200"/>
              <a:t>同时</a:t>
            </a:r>
            <a:r>
              <a:rPr lang="zh-CN" altLang="en-US" sz="2200" smtClean="0"/>
              <a:t>减少网络产生</a:t>
            </a:r>
            <a:r>
              <a:rPr lang="zh-CN" altLang="en-US" sz="2200"/>
              <a:t>的候选框</a:t>
            </a:r>
            <a:r>
              <a:rPr lang="zh-CN" altLang="en-US" sz="2200" smtClean="0"/>
              <a:t>数目</a:t>
            </a:r>
            <a:endParaRPr lang="en-US" altLang="zh-CN" sz="2200"/>
          </a:p>
          <a:p>
            <a:pPr marL="285750" indent="-285750">
              <a:lnSpc>
                <a:spcPct val="120000"/>
              </a:lnSpc>
              <a:buFont typeface="Wingdings" panose="05000000000000000000" pitchFamily="2" charset="2"/>
              <a:buChar char="l"/>
            </a:pPr>
            <a:r>
              <a:rPr lang="zh-CN" altLang="en-US" sz="2200" smtClean="0"/>
              <a:t>利用了数据</a:t>
            </a:r>
            <a:r>
              <a:rPr lang="zh-CN" altLang="en-US" sz="2200"/>
              <a:t>集的标注</a:t>
            </a:r>
            <a:r>
              <a:rPr lang="zh-CN" altLang="en-US" sz="2200" smtClean="0"/>
              <a:t>信息</a:t>
            </a:r>
            <a:endParaRPr lang="en-US" altLang="zh-CN" sz="2200"/>
          </a:p>
          <a:p>
            <a:pPr marL="285750" indent="-285750">
              <a:lnSpc>
                <a:spcPct val="120000"/>
              </a:lnSpc>
              <a:buFont typeface="Wingdings" panose="05000000000000000000" pitchFamily="2" charset="2"/>
              <a:buChar char="l"/>
            </a:pPr>
            <a:r>
              <a:rPr lang="zh-CN" altLang="en-US" sz="2200" smtClean="0"/>
              <a:t>基于</a:t>
            </a:r>
            <a:r>
              <a:rPr lang="zh-CN" altLang="en-US" sz="2200"/>
              <a:t>连通域分析的</a:t>
            </a:r>
            <a:r>
              <a:rPr lang="zh-CN" altLang="en-US" sz="2200" smtClean="0"/>
              <a:t>方法保证小</a:t>
            </a:r>
            <a:r>
              <a:rPr lang="zh-CN" altLang="en-US" sz="2200"/>
              <a:t>目标的召回</a:t>
            </a:r>
            <a:r>
              <a:rPr lang="zh-CN" altLang="en-US" sz="2200" smtClean="0"/>
              <a:t>率</a:t>
            </a:r>
            <a:endParaRPr lang="zh-CN" altLang="en-US" sz="2200"/>
          </a:p>
        </p:txBody>
      </p:sp>
      <mc:AlternateContent xmlns:mc="http://schemas.openxmlformats.org/markup-compatibility/2006" xmlns:a14="http://schemas.microsoft.com/office/drawing/2010/main">
        <mc:Choice Requires="a14">
          <p:sp>
            <p:nvSpPr>
              <p:cNvPr id="28" name="文本框 27"/>
              <p:cNvSpPr txBox="1"/>
              <p:nvPr/>
            </p:nvSpPr>
            <p:spPr>
              <a:xfrm>
                <a:off x="7053201" y="6394590"/>
                <a:ext cx="123434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𝐷𝑒𝑛𝑠𝑒</m:t>
                      </m:r>
                      <m:r>
                        <a:rPr lang="en-US" altLang="zh-CN" sz="1200" i="1" smtClean="0">
                          <a:latin typeface="Cambria Math" panose="02040503050406030204" pitchFamily="18" charset="0"/>
                        </a:rPr>
                        <m:t> </m:t>
                      </m:r>
                      <m:r>
                        <a:rPr lang="en-US" altLang="zh-CN" sz="1200" i="1" smtClean="0">
                          <a:latin typeface="Cambria Math" panose="02040503050406030204" pitchFamily="18" charset="0"/>
                        </a:rPr>
                        <m:t>𝐴𝑛𝑐h𝑜𝑟</m:t>
                      </m:r>
                    </m:oMath>
                  </m:oMathPara>
                </a14:m>
                <a:endParaRPr lang="zh-CN" altLang="en-US" sz="1200"/>
              </a:p>
            </p:txBody>
          </p:sp>
        </mc:Choice>
        <mc:Fallback xmlns="">
          <p:sp>
            <p:nvSpPr>
              <p:cNvPr id="28" name="文本框 27"/>
              <p:cNvSpPr txBox="1">
                <a:spLocks noRot="1" noChangeAspect="1" noMove="1" noResize="1" noEditPoints="1" noAdjustHandles="1" noChangeArrowheads="1" noChangeShapeType="1" noTextEdit="1"/>
              </p:cNvSpPr>
              <p:nvPr/>
            </p:nvSpPr>
            <p:spPr>
              <a:xfrm>
                <a:off x="7053201" y="6394590"/>
                <a:ext cx="1234344" cy="276999"/>
              </a:xfrm>
              <a:prstGeom prst="rect">
                <a:avLst/>
              </a:prstGeom>
              <a:blipFill>
                <a:blip r:embed="rId17"/>
                <a:stretch>
                  <a:fillRect/>
                </a:stretch>
              </a:blipFill>
            </p:spPr>
            <p:txBody>
              <a:bodyPr/>
              <a:lstStyle/>
              <a:p>
                <a:r>
                  <a:rPr lang="zh-CN" altLang="en-US">
                    <a:noFill/>
                  </a:rPr>
                  <a:t> </a:t>
                </a:r>
              </a:p>
            </p:txBody>
          </p:sp>
        </mc:Fallback>
      </mc:AlternateContent>
      <p:cxnSp>
        <p:nvCxnSpPr>
          <p:cNvPr id="30" name="肘形连接符 29"/>
          <p:cNvCxnSpPr/>
          <p:nvPr/>
        </p:nvCxnSpPr>
        <p:spPr>
          <a:xfrm>
            <a:off x="8074651" y="5304814"/>
            <a:ext cx="425789" cy="49761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8525991" y="6388188"/>
            <a:ext cx="498191" cy="372066"/>
          </a:xfrm>
          <a:prstGeom prst="rect">
            <a:avLst/>
          </a:prstGeom>
          <a:noFill/>
        </p:spPr>
        <p:txBody>
          <a:bodyPr wrap="square" rtlCol="0">
            <a:spAutoFit/>
          </a:bodyPr>
          <a:lstStyle/>
          <a:p>
            <a:r>
              <a:rPr lang="en-US" altLang="zh-CN" smtClean="0"/>
              <a:t>10</a:t>
            </a:r>
            <a:endParaRPr lang="zh-CN" altLang="en-US"/>
          </a:p>
        </p:txBody>
      </p:sp>
    </p:spTree>
    <p:extLst>
      <p:ext uri="{BB962C8B-B14F-4D97-AF65-F5344CB8AC3E}">
        <p14:creationId xmlns:p14="http://schemas.microsoft.com/office/powerpoint/2010/main" val="161881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30"/>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88" grpId="0"/>
      <p:bldP spid="88"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37" grpId="0"/>
      <p:bldP spid="38" grpId="0" animBg="1"/>
      <p:bldP spid="44" grpId="0" animBg="1"/>
      <p:bldP spid="71" grpId="0"/>
      <p:bldP spid="91" grpId="0"/>
      <p:bldP spid="28" grpId="0"/>
      <p:bldP spid="2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7260" b="-756"/>
          <a:stretch/>
        </p:blipFill>
        <p:spPr>
          <a:xfrm>
            <a:off x="414700" y="1684974"/>
            <a:ext cx="7345244" cy="5068800"/>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r="7613" b="-646"/>
          <a:stretch/>
        </p:blipFill>
        <p:spPr>
          <a:xfrm>
            <a:off x="430199" y="1684974"/>
            <a:ext cx="7366775" cy="5068800"/>
          </a:xfrm>
          <a:prstGeom prst="rect">
            <a:avLst/>
          </a:prstGeom>
        </p:spPr>
      </p:pic>
      <p:sp>
        <p:nvSpPr>
          <p:cNvPr id="9" name="文本框 8"/>
          <p:cNvSpPr txBox="1"/>
          <p:nvPr/>
        </p:nvSpPr>
        <p:spPr>
          <a:xfrm>
            <a:off x="414992" y="1165773"/>
            <a:ext cx="2625287" cy="430887"/>
          </a:xfrm>
          <a:prstGeom prst="rect">
            <a:avLst/>
          </a:prstGeom>
          <a:noFill/>
        </p:spPr>
        <p:txBody>
          <a:bodyPr wrap="square" rtlCol="0">
            <a:spAutoFit/>
          </a:bodyPr>
          <a:lstStyle/>
          <a:p>
            <a:r>
              <a:rPr lang="zh-CN" altLang="en-US" sz="2200" smtClean="0"/>
              <a:t>连通域分析结果</a:t>
            </a:r>
            <a:endParaRPr lang="zh-CN" altLang="en-US" sz="2200"/>
          </a:p>
        </p:txBody>
      </p:sp>
      <p:sp>
        <p:nvSpPr>
          <p:cNvPr id="10" name="文本框 9"/>
          <p:cNvSpPr txBox="1"/>
          <p:nvPr/>
        </p:nvSpPr>
        <p:spPr>
          <a:xfrm>
            <a:off x="284017" y="1156960"/>
            <a:ext cx="3519925" cy="430887"/>
          </a:xfrm>
          <a:prstGeom prst="rect">
            <a:avLst/>
          </a:prstGeom>
          <a:noFill/>
        </p:spPr>
        <p:txBody>
          <a:bodyPr wrap="square" rtlCol="0">
            <a:spAutoFit/>
          </a:bodyPr>
          <a:lstStyle/>
          <a:p>
            <a:r>
              <a:rPr lang="zh-CN" altLang="en-US" sz="2200" smtClean="0"/>
              <a:t>基于投影的字符定位算法</a:t>
            </a:r>
            <a:endParaRPr lang="zh-CN" altLang="en-US" sz="2200"/>
          </a:p>
        </p:txBody>
      </p:sp>
      <p:sp>
        <p:nvSpPr>
          <p:cNvPr id="11" name="文本框 10"/>
          <p:cNvSpPr txBox="1"/>
          <p:nvPr/>
        </p:nvSpPr>
        <p:spPr>
          <a:xfrm>
            <a:off x="284017" y="1165773"/>
            <a:ext cx="4114059" cy="430887"/>
          </a:xfrm>
          <a:prstGeom prst="rect">
            <a:avLst/>
          </a:prstGeom>
          <a:noFill/>
        </p:spPr>
        <p:txBody>
          <a:bodyPr wrap="square" rtlCol="0">
            <a:spAutoFit/>
          </a:bodyPr>
          <a:lstStyle/>
          <a:p>
            <a:r>
              <a:rPr lang="zh-CN" altLang="en-US" sz="2200" smtClean="0"/>
              <a:t>基于深度学习的字符定位算法</a:t>
            </a:r>
            <a:endParaRPr lang="zh-CN" altLang="en-US" sz="2200"/>
          </a:p>
        </p:txBody>
      </p:sp>
      <p:sp>
        <p:nvSpPr>
          <p:cNvPr id="13" name="矩形 12"/>
          <p:cNvSpPr/>
          <p:nvPr/>
        </p:nvSpPr>
        <p:spPr>
          <a:xfrm>
            <a:off x="284017" y="664517"/>
            <a:ext cx="5260559" cy="492443"/>
          </a:xfrm>
          <a:prstGeom prst="rect">
            <a:avLst/>
          </a:prstGeom>
        </p:spPr>
        <p:txBody>
          <a:bodyPr wrap="square">
            <a:spAutoFit/>
          </a:bodyPr>
          <a:lstStyle/>
          <a:p>
            <a:r>
              <a:rPr lang="zh-CN" altLang="en-US" sz="2600" smtClean="0"/>
              <a:t>基于</a:t>
            </a:r>
            <a:r>
              <a:rPr lang="zh-CN" altLang="en-US" sz="2600"/>
              <a:t>深度学习的字符定位算法</a:t>
            </a:r>
          </a:p>
        </p:txBody>
      </p:sp>
      <p:sp>
        <p:nvSpPr>
          <p:cNvPr id="14" name="矩形 13"/>
          <p:cNvSpPr/>
          <p:nvPr/>
        </p:nvSpPr>
        <p:spPr>
          <a:xfrm>
            <a:off x="284017" y="144000"/>
            <a:ext cx="4572292" cy="830997"/>
          </a:xfrm>
          <a:prstGeom prst="rect">
            <a:avLst/>
          </a:prstGeom>
        </p:spPr>
        <p:txBody>
          <a:bodyPr wrap="square">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en-US" altLang="zh-CN" sz="3000">
                <a:latin typeface="华文楷体" panose="02010600040101010101" pitchFamily="2" charset="-122"/>
                <a:ea typeface="华文楷体" panose="02010600040101010101" pitchFamily="2" charset="-122"/>
              </a:rPr>
              <a:t>2</a:t>
            </a:r>
            <a:r>
              <a:rPr lang="zh-CN" altLang="en-US" sz="3000" smtClean="0">
                <a:latin typeface="华文楷体" panose="02010600040101010101" pitchFamily="2" charset="-122"/>
                <a:ea typeface="华文楷体" panose="02010600040101010101" pitchFamily="2" charset="-122"/>
              </a:rPr>
              <a:t>字符</a:t>
            </a:r>
            <a:r>
              <a:rPr lang="zh-CN" altLang="en-US" sz="3000">
                <a:latin typeface="华文楷体" panose="02010600040101010101" pitchFamily="2" charset="-122"/>
                <a:ea typeface="华文楷体" panose="02010600040101010101" pitchFamily="2" charset="-122"/>
              </a:rPr>
              <a:t>定位</a:t>
            </a:r>
            <a:endParaRPr lang="en-US" altLang="zh-CN" sz="30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700" y="1696724"/>
            <a:ext cx="7345244" cy="5068196"/>
          </a:xfrm>
          <a:prstGeom prst="rect">
            <a:avLst/>
          </a:prstGeom>
        </p:spPr>
      </p:pic>
      <p:sp>
        <p:nvSpPr>
          <p:cNvPr id="12" name="文本框 11"/>
          <p:cNvSpPr txBox="1"/>
          <p:nvPr/>
        </p:nvSpPr>
        <p:spPr>
          <a:xfrm>
            <a:off x="8525991" y="6388188"/>
            <a:ext cx="498191" cy="372066"/>
          </a:xfrm>
          <a:prstGeom prst="rect">
            <a:avLst/>
          </a:prstGeom>
          <a:noFill/>
        </p:spPr>
        <p:txBody>
          <a:bodyPr wrap="square" rtlCol="0">
            <a:spAutoFit/>
          </a:bodyPr>
          <a:lstStyle/>
          <a:p>
            <a:r>
              <a:rPr lang="en-US" altLang="zh-CN" smtClean="0"/>
              <a:t>11</a:t>
            </a:r>
            <a:endParaRPr lang="zh-CN" altLang="en-US"/>
          </a:p>
        </p:txBody>
      </p:sp>
    </p:spTree>
    <p:extLst>
      <p:ext uri="{BB962C8B-B14F-4D97-AF65-F5344CB8AC3E}">
        <p14:creationId xmlns:p14="http://schemas.microsoft.com/office/powerpoint/2010/main" val="422534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7" y="144000"/>
            <a:ext cx="4572000" cy="1261884"/>
          </a:xfrm>
          <a:prstGeom prst="rect">
            <a:avLst/>
          </a:prstGeom>
        </p:spPr>
        <p:txBody>
          <a:bodyPr>
            <a:spAutoFit/>
          </a:bodyPr>
          <a:lstStyle/>
          <a:p>
            <a:r>
              <a:rPr lang="zh-CN" altLang="en-US" sz="3000" smtClean="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en-US" altLang="zh-CN" sz="3000">
                <a:latin typeface="华文楷体" panose="02010600040101010101" pitchFamily="2" charset="-122"/>
                <a:ea typeface="华文楷体" panose="02010600040101010101" pitchFamily="2" charset="-122"/>
              </a:rPr>
              <a:t>3</a:t>
            </a:r>
            <a:r>
              <a:rPr lang="zh-CN" altLang="en-US" sz="3000" smtClean="0">
                <a:latin typeface="华文楷体" panose="02010600040101010101" pitchFamily="2" charset="-122"/>
                <a:ea typeface="华文楷体" panose="02010600040101010101" pitchFamily="2" charset="-122"/>
              </a:rPr>
              <a:t>字符识别</a:t>
            </a:r>
            <a:endParaRPr lang="en-US" altLang="zh-CN" sz="3000" smtClean="0">
              <a:latin typeface="华文楷体" panose="02010600040101010101" pitchFamily="2" charset="-122"/>
              <a:ea typeface="华文楷体" panose="02010600040101010101" pitchFamily="2" charset="-122"/>
            </a:endParaRPr>
          </a:p>
          <a:p>
            <a:endParaRPr lang="en-US" altLang="zh-CN" sz="28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sp>
        <p:nvSpPr>
          <p:cNvPr id="5" name="文本框 4"/>
          <p:cNvSpPr txBox="1"/>
          <p:nvPr/>
        </p:nvSpPr>
        <p:spPr>
          <a:xfrm>
            <a:off x="284017" y="735343"/>
            <a:ext cx="2719247" cy="892552"/>
          </a:xfrm>
          <a:prstGeom prst="rect">
            <a:avLst/>
          </a:prstGeom>
          <a:noFill/>
        </p:spPr>
        <p:txBody>
          <a:bodyPr wrap="square" rtlCol="0">
            <a:spAutoFit/>
          </a:bodyPr>
          <a:lstStyle/>
          <a:p>
            <a:r>
              <a:rPr lang="zh-CN" altLang="en-US" sz="2600" smtClean="0"/>
              <a:t>预</a:t>
            </a:r>
            <a:r>
              <a:rPr lang="zh-CN" altLang="en-US" sz="2600" smtClean="0"/>
              <a:t>训练</a:t>
            </a:r>
            <a:endParaRPr lang="en-US" altLang="zh-CN" sz="2600" smtClean="0"/>
          </a:p>
          <a:p>
            <a:r>
              <a:rPr lang="en-US" altLang="zh-CN" sz="2600" smtClean="0"/>
              <a:t>CASIA</a:t>
            </a:r>
            <a:r>
              <a:rPr lang="en-US" altLang="zh-CN" sz="2600" smtClean="0">
                <a:latin typeface="Times New Roman" panose="02020603050405020304" pitchFamily="18" charset="0"/>
                <a:cs typeface="Times New Roman" panose="02020603050405020304" pitchFamily="18" charset="0"/>
              </a:rPr>
              <a:t>-</a:t>
            </a:r>
            <a:r>
              <a:rPr lang="en-US" altLang="zh-CN" sz="2600" smtClean="0"/>
              <a:t>HWDB[8]</a:t>
            </a:r>
            <a:endParaRPr lang="zh-CN" altLang="en-US" sz="2600"/>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2100" t="1850" r="2459" b="3266"/>
          <a:stretch/>
        </p:blipFill>
        <p:spPr>
          <a:xfrm>
            <a:off x="4856017" y="3585179"/>
            <a:ext cx="3904343" cy="2598057"/>
          </a:xfrm>
          <a:prstGeom prst="rect">
            <a:avLst/>
          </a:prstGeom>
        </p:spPr>
      </p:pic>
      <p:sp>
        <p:nvSpPr>
          <p:cNvPr id="9" name="矩形 8"/>
          <p:cNvSpPr/>
          <p:nvPr/>
        </p:nvSpPr>
        <p:spPr>
          <a:xfrm>
            <a:off x="284017" y="4082125"/>
            <a:ext cx="4572000" cy="2504468"/>
          </a:xfrm>
          <a:prstGeom prst="rect">
            <a:avLst/>
          </a:prstGeom>
        </p:spPr>
        <p:txBody>
          <a:bodyPr>
            <a:spAutoFit/>
          </a:bodyPr>
          <a:lstStyle/>
          <a:p>
            <a:pPr>
              <a:lnSpc>
                <a:spcPct val="120000"/>
              </a:lnSpc>
            </a:pPr>
            <a:r>
              <a:rPr lang="zh-CN" altLang="en-US" sz="2200" smtClean="0"/>
              <a:t>字符分布</a:t>
            </a:r>
            <a:r>
              <a:rPr lang="zh-CN" altLang="en-US" sz="2200"/>
              <a:t>极其不</a:t>
            </a:r>
            <a:r>
              <a:rPr lang="zh-CN" altLang="en-US" sz="2200" smtClean="0"/>
              <a:t>均匀且数量不充足</a:t>
            </a:r>
            <a:endParaRPr lang="en-US" altLang="zh-CN" sz="2200" smtClean="0"/>
          </a:p>
          <a:p>
            <a:pPr>
              <a:lnSpc>
                <a:spcPct val="120000"/>
              </a:lnSpc>
            </a:pPr>
            <a:endParaRPr lang="en-US" altLang="zh-CN" sz="2200" smtClean="0"/>
          </a:p>
          <a:p>
            <a:pPr marL="285750" indent="-285750">
              <a:lnSpc>
                <a:spcPct val="120000"/>
              </a:lnSpc>
              <a:buFont typeface="Wingdings" panose="05000000000000000000" pitchFamily="2" charset="2"/>
              <a:buChar char="l"/>
            </a:pPr>
            <a:r>
              <a:rPr lang="zh-CN" altLang="en-US" sz="2200"/>
              <a:t>选取多个字体</a:t>
            </a:r>
            <a:endParaRPr lang="en-US" altLang="zh-CN" sz="2200"/>
          </a:p>
          <a:p>
            <a:pPr marL="285750" indent="-285750">
              <a:lnSpc>
                <a:spcPct val="120000"/>
              </a:lnSpc>
              <a:buFont typeface="Wingdings" panose="05000000000000000000" pitchFamily="2" charset="2"/>
              <a:buChar char="l"/>
            </a:pPr>
            <a:r>
              <a:rPr lang="zh-CN" altLang="en-US" sz="2200"/>
              <a:t>使用旋转、腐蚀、膨胀变换增加生成样本的多样性</a:t>
            </a:r>
          </a:p>
          <a:p>
            <a:pPr>
              <a:lnSpc>
                <a:spcPct val="120000"/>
              </a:lnSpc>
            </a:pPr>
            <a:endParaRPr lang="zh-CN" altLang="en-US" sz="220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7375" y="1673303"/>
            <a:ext cx="697471" cy="839549"/>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493" y="1625678"/>
            <a:ext cx="645807" cy="904130"/>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361" y="1701878"/>
            <a:ext cx="1162452" cy="749136"/>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7848" y="1663777"/>
            <a:ext cx="739219" cy="852465"/>
          </a:xfrm>
          <a:prstGeom prst="rect">
            <a:avLst/>
          </a:prstGeom>
        </p:spPr>
      </p:pic>
      <p:pic>
        <p:nvPicPr>
          <p:cNvPr id="20" name="图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4627" y="1687590"/>
            <a:ext cx="1188285" cy="736220"/>
          </a:xfrm>
          <a:prstGeom prst="rect">
            <a:avLst/>
          </a:prstGeom>
        </p:spPr>
      </p:pic>
      <p:sp>
        <p:nvSpPr>
          <p:cNvPr id="21" name="文本框 20"/>
          <p:cNvSpPr txBox="1"/>
          <p:nvPr/>
        </p:nvSpPr>
        <p:spPr>
          <a:xfrm>
            <a:off x="284017" y="3553825"/>
            <a:ext cx="2719247" cy="492443"/>
          </a:xfrm>
          <a:prstGeom prst="rect">
            <a:avLst/>
          </a:prstGeom>
          <a:noFill/>
        </p:spPr>
        <p:txBody>
          <a:bodyPr wrap="square" rtlCol="0">
            <a:spAutoFit/>
          </a:bodyPr>
          <a:lstStyle/>
          <a:p>
            <a:r>
              <a:rPr lang="zh-CN" altLang="en-US" sz="2600" smtClean="0"/>
              <a:t>生成</a:t>
            </a:r>
            <a:r>
              <a:rPr lang="zh-CN" altLang="en-US" sz="2600" smtClean="0"/>
              <a:t>样本</a:t>
            </a:r>
            <a:endParaRPr lang="zh-CN" altLang="en-US" sz="2600"/>
          </a:p>
        </p:txBody>
      </p:sp>
      <p:sp>
        <p:nvSpPr>
          <p:cNvPr id="3" name="矩形 2"/>
          <p:cNvSpPr/>
          <p:nvPr/>
        </p:nvSpPr>
        <p:spPr>
          <a:xfrm>
            <a:off x="284017" y="2644459"/>
            <a:ext cx="6737382" cy="904863"/>
          </a:xfrm>
          <a:prstGeom prst="rect">
            <a:avLst/>
          </a:prstGeom>
        </p:spPr>
        <p:txBody>
          <a:bodyPr wrap="square">
            <a:spAutoFit/>
          </a:bodyPr>
          <a:lstStyle/>
          <a:p>
            <a:pPr marL="342900" indent="-342900">
              <a:lnSpc>
                <a:spcPct val="120000"/>
              </a:lnSpc>
              <a:buFont typeface="Wingdings" panose="05000000000000000000" pitchFamily="2" charset="2"/>
              <a:buChar char="l"/>
            </a:pPr>
            <a:r>
              <a:rPr lang="zh-CN" altLang="en-US" sz="2200" smtClean="0"/>
              <a:t>帮助网络更好更快收敛</a:t>
            </a:r>
            <a:endParaRPr lang="en-US" altLang="zh-CN" sz="2200" smtClean="0"/>
          </a:p>
          <a:p>
            <a:pPr marL="342900" indent="-342900">
              <a:lnSpc>
                <a:spcPct val="120000"/>
              </a:lnSpc>
              <a:buFont typeface="Wingdings" panose="05000000000000000000" pitchFamily="2" charset="2"/>
              <a:buChar char="l"/>
            </a:pPr>
            <a:r>
              <a:rPr lang="zh-CN" altLang="en-US" sz="2200" smtClean="0"/>
              <a:t>和</a:t>
            </a:r>
            <a:r>
              <a:rPr lang="en-US" altLang="zh-CN" sz="2200" smtClean="0"/>
              <a:t>ImageNet[9]</a:t>
            </a:r>
            <a:r>
              <a:rPr lang="zh-CN" altLang="en-US" sz="2200" smtClean="0"/>
              <a:t>相比，与古籍数据集中样本更加类似</a:t>
            </a:r>
            <a:endParaRPr lang="en-US" altLang="zh-CN" sz="2200"/>
          </a:p>
        </p:txBody>
      </p:sp>
      <p:sp>
        <p:nvSpPr>
          <p:cNvPr id="4" name="文本框 3"/>
          <p:cNvSpPr txBox="1"/>
          <p:nvPr/>
        </p:nvSpPr>
        <p:spPr>
          <a:xfrm>
            <a:off x="5075655" y="6271792"/>
            <a:ext cx="3577944" cy="430887"/>
          </a:xfrm>
          <a:prstGeom prst="rect">
            <a:avLst/>
          </a:prstGeom>
          <a:noFill/>
        </p:spPr>
        <p:txBody>
          <a:bodyPr wrap="square" rtlCol="0">
            <a:spAutoFit/>
          </a:bodyPr>
          <a:lstStyle/>
          <a:p>
            <a:r>
              <a:rPr lang="zh-CN" altLang="en-US" sz="2200" smtClean="0"/>
              <a:t>字符样本数在类别上的分布</a:t>
            </a:r>
            <a:endParaRPr lang="zh-CN" altLang="en-US" sz="2200"/>
          </a:p>
        </p:txBody>
      </p:sp>
      <p:sp>
        <p:nvSpPr>
          <p:cNvPr id="15" name="文本框 14"/>
          <p:cNvSpPr txBox="1"/>
          <p:nvPr/>
        </p:nvSpPr>
        <p:spPr>
          <a:xfrm>
            <a:off x="8570134" y="6485934"/>
            <a:ext cx="498191" cy="372066"/>
          </a:xfrm>
          <a:prstGeom prst="rect">
            <a:avLst/>
          </a:prstGeom>
          <a:noFill/>
        </p:spPr>
        <p:txBody>
          <a:bodyPr wrap="square" rtlCol="0">
            <a:spAutoFit/>
          </a:bodyPr>
          <a:lstStyle/>
          <a:p>
            <a:r>
              <a:rPr lang="en-US" altLang="zh-CN" smtClean="0"/>
              <a:t>12</a:t>
            </a:r>
            <a:endParaRPr lang="zh-CN" altLang="en-US"/>
          </a:p>
        </p:txBody>
      </p:sp>
    </p:spTree>
    <p:extLst>
      <p:ext uri="{BB962C8B-B14F-4D97-AF65-F5344CB8AC3E}">
        <p14:creationId xmlns:p14="http://schemas.microsoft.com/office/powerpoint/2010/main" val="30593653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6" y="143733"/>
            <a:ext cx="8187049" cy="984885"/>
          </a:xfrm>
          <a:prstGeom prst="rect">
            <a:avLst/>
          </a:prstGeom>
        </p:spPr>
        <p:txBody>
          <a:bodyPr wrap="square">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en-US" altLang="zh-CN" sz="3000">
                <a:latin typeface="华文楷体" panose="02010600040101010101" pitchFamily="2" charset="-122"/>
                <a:ea typeface="华文楷体" panose="02010600040101010101" pitchFamily="2" charset="-122"/>
              </a:rPr>
              <a:t>3</a:t>
            </a:r>
            <a:r>
              <a:rPr lang="zh-CN" altLang="en-US" sz="3000" smtClean="0">
                <a:latin typeface="华文楷体" panose="02010600040101010101" pitchFamily="2" charset="-122"/>
                <a:ea typeface="华文楷体" panose="02010600040101010101" pitchFamily="2" charset="-122"/>
              </a:rPr>
              <a:t>字符识别</a:t>
            </a:r>
            <a:endParaRPr lang="en-US" altLang="zh-CN" sz="3000" smtClean="0">
              <a:latin typeface="华文楷体" panose="02010600040101010101" pitchFamily="2" charset="-122"/>
              <a:ea typeface="华文楷体" panose="02010600040101010101" pitchFamily="2" charset="-122"/>
            </a:endParaRPr>
          </a:p>
          <a:p>
            <a:endParaRPr lang="en-US" altLang="zh-CN" sz="2800">
              <a:latin typeface="华文楷体" panose="02010600040101010101" pitchFamily="2" charset="-122"/>
              <a:ea typeface="华文楷体" panose="02010600040101010101" pitchFamily="2" charset="-122"/>
            </a:endParaRPr>
          </a:p>
        </p:txBody>
      </p:sp>
      <p:sp>
        <p:nvSpPr>
          <p:cNvPr id="3" name="矩形 2"/>
          <p:cNvSpPr/>
          <p:nvPr/>
        </p:nvSpPr>
        <p:spPr>
          <a:xfrm>
            <a:off x="308124" y="590716"/>
            <a:ext cx="6441187" cy="492443"/>
          </a:xfrm>
          <a:prstGeom prst="rect">
            <a:avLst/>
          </a:prstGeom>
        </p:spPr>
        <p:txBody>
          <a:bodyPr wrap="none">
            <a:spAutoFit/>
          </a:bodyPr>
          <a:lstStyle/>
          <a:p>
            <a:r>
              <a:rPr lang="en-US" altLang="zh-CN" sz="2600" smtClean="0"/>
              <a:t>Compact </a:t>
            </a:r>
            <a:r>
              <a:rPr lang="en-US" altLang="zh-CN" sz="2600"/>
              <a:t>generalized non</a:t>
            </a:r>
            <a:r>
              <a:rPr lang="en-US" altLang="zh-CN" sz="2600">
                <a:latin typeface="+mn-ea"/>
              </a:rPr>
              <a:t>-</a:t>
            </a:r>
            <a:r>
              <a:rPr lang="en-US" altLang="zh-CN" sz="2600"/>
              <a:t>local </a:t>
            </a:r>
            <a:r>
              <a:rPr lang="en-US" altLang="zh-CN" sz="2600" smtClean="0"/>
              <a:t>network[10]</a:t>
            </a:r>
            <a:endParaRPr lang="zh-CN" altLang="en-US" sz="2600"/>
          </a:p>
        </p:txBody>
      </p:sp>
      <mc:AlternateContent xmlns:mc="http://schemas.openxmlformats.org/markup-compatibility/2006" xmlns:a14="http://schemas.microsoft.com/office/drawing/2010/main">
        <mc:Choice Requires="a14">
          <p:sp>
            <p:nvSpPr>
              <p:cNvPr id="5" name="文本框 4"/>
              <p:cNvSpPr txBox="1"/>
              <p:nvPr/>
            </p:nvSpPr>
            <p:spPr>
              <a:xfrm>
                <a:off x="-942442" y="1262492"/>
                <a:ext cx="8966055" cy="1115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𝑌</m:t>
                          </m:r>
                        </m:e>
                      </m:d>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r>
                            <a:rPr lang="en-US" altLang="zh-CN" sz="2200" b="0" i="1" smtClean="0">
                              <a:latin typeface="Cambria Math" panose="02040503050406030204" pitchFamily="18" charset="0"/>
                            </a:rPr>
                            <m:t>𝐶</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den>
                      </m:f>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𝜃</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𝜙</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e>
                      </m:d>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𝑔</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oMath>
                  </m:oMathPara>
                </a14:m>
                <a:endParaRPr lang="en-US" altLang="zh-CN" sz="2200" i="1"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rPr>
                        <m:t>𝑋</m:t>
                      </m:r>
                      <m:r>
                        <a:rPr lang="en-US" altLang="zh-CN" sz="2200" i="1">
                          <a:latin typeface="Cambria Math" panose="02040503050406030204" pitchFamily="18" charset="0"/>
                        </a:rPr>
                        <m:t>,</m:t>
                      </m:r>
                      <m:r>
                        <a:rPr lang="en-US" altLang="zh-CN" sz="2200" i="1">
                          <a:latin typeface="Cambria Math" panose="02040503050406030204" pitchFamily="18" charset="0"/>
                        </a:rPr>
                        <m:t>𝑌</m:t>
                      </m:r>
                      <m:r>
                        <a:rPr lang="en-US" altLang="zh-CN" sz="2200" i="1">
                          <a:latin typeface="Cambria Math" panose="02040503050406030204" pitchFamily="18" charset="0"/>
                        </a:rPr>
                        <m:t>∈</m:t>
                      </m:r>
                      <m:sSup>
                        <m:sSupPr>
                          <m:ctrlPr>
                            <a:rPr lang="en-US" altLang="zh-CN" sz="2200" i="1">
                              <a:latin typeface="Cambria Math" panose="02040503050406030204" pitchFamily="18" charset="0"/>
                              <a:ea typeface="Cambria Math" panose="02040503050406030204" pitchFamily="18" charset="0"/>
                            </a:rPr>
                          </m:ctrlPr>
                        </m:sSupPr>
                        <m:e>
                          <m:r>
                            <a:rPr lang="en-US" altLang="zh-CN" sz="2200" i="1">
                              <a:latin typeface="Cambria Math" panose="02040503050406030204" pitchFamily="18" charset="0"/>
                              <a:ea typeface="Cambria Math" panose="02040503050406030204" pitchFamily="18" charset="0"/>
                            </a:rPr>
                            <m:t>ℝ</m:t>
                          </m:r>
                        </m:e>
                        <m:sup>
                          <m:r>
                            <a:rPr lang="en-US" altLang="zh-CN" sz="2200" i="1">
                              <a:latin typeface="Cambria Math" panose="02040503050406030204" pitchFamily="18" charset="0"/>
                              <a:ea typeface="Cambria Math" panose="02040503050406030204" pitchFamily="18" charset="0"/>
                            </a:rPr>
                            <m:t>𝑁</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𝐶</m:t>
                          </m:r>
                        </m:sup>
                      </m:sSup>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𝑁</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𝐻</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𝑊</m:t>
                      </m:r>
                      <m:r>
                        <a:rPr lang="en-US" altLang="zh-CN" sz="2200" i="1">
                          <a:latin typeface="Cambria Math" panose="02040503050406030204" pitchFamily="18" charset="0"/>
                        </a:rPr>
                        <m:t> </m:t>
                      </m:r>
                    </m:oMath>
                  </m:oMathPara>
                </a14:m>
                <a:endParaRPr lang="zh-CN" altLang="en-US" sz="2200"/>
              </a:p>
            </p:txBody>
          </p:sp>
        </mc:Choice>
        <mc:Fallback xmlns="">
          <p:sp>
            <p:nvSpPr>
              <p:cNvPr id="5" name="文本框 4"/>
              <p:cNvSpPr txBox="1">
                <a:spLocks noRot="1" noChangeAspect="1" noMove="1" noResize="1" noEditPoints="1" noAdjustHandles="1" noChangeArrowheads="1" noChangeShapeType="1" noTextEdit="1"/>
              </p:cNvSpPr>
              <p:nvPr/>
            </p:nvSpPr>
            <p:spPr>
              <a:xfrm>
                <a:off x="-942442" y="1262492"/>
                <a:ext cx="8966055" cy="1115947"/>
              </a:xfrm>
              <a:prstGeom prst="rect">
                <a:avLst/>
              </a:prstGeom>
              <a:blipFill>
                <a:blip r:embed="rId3"/>
                <a:stretch>
                  <a:fillRect/>
                </a:stretch>
              </a:blipFill>
            </p:spPr>
            <p:txBody>
              <a:bodyPr/>
              <a:lstStyle/>
              <a:p>
                <a:r>
                  <a:rPr lang="zh-CN" altLang="en-US">
                    <a:noFill/>
                  </a:rPr>
                  <a:t> </a:t>
                </a:r>
              </a:p>
            </p:txBody>
          </p:sp>
        </mc:Fallback>
      </mc:AlternateContent>
      <p:sp>
        <p:nvSpPr>
          <p:cNvPr id="7" name="文本框 6"/>
          <p:cNvSpPr txBox="1"/>
          <p:nvPr/>
        </p:nvSpPr>
        <p:spPr>
          <a:xfrm>
            <a:off x="284016" y="2655896"/>
            <a:ext cx="8479826"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smtClean="0"/>
              <a:t>可跨</a:t>
            </a:r>
            <a:r>
              <a:rPr lang="zh-CN" altLang="en-US" sz="2200" smtClean="0"/>
              <a:t>通道地利用</a:t>
            </a:r>
            <a:r>
              <a:rPr lang="zh-CN" altLang="en-US" sz="2200" smtClean="0"/>
              <a:t>空间像素点之间的联系</a:t>
            </a:r>
            <a:endParaRPr lang="zh-CN" altLang="en-US" sz="2200"/>
          </a:p>
        </p:txBody>
      </p:sp>
      <p:sp>
        <p:nvSpPr>
          <p:cNvPr id="8" name="文本框 7"/>
          <p:cNvSpPr txBox="1"/>
          <p:nvPr/>
        </p:nvSpPr>
        <p:spPr>
          <a:xfrm>
            <a:off x="308124" y="3497227"/>
            <a:ext cx="3004701" cy="492443"/>
          </a:xfrm>
          <a:prstGeom prst="rect">
            <a:avLst/>
          </a:prstGeom>
          <a:noFill/>
        </p:spPr>
        <p:txBody>
          <a:bodyPr wrap="square" rtlCol="0">
            <a:spAutoFit/>
          </a:bodyPr>
          <a:lstStyle/>
          <a:p>
            <a:r>
              <a:rPr lang="zh-CN" altLang="en-US" sz="2600" smtClean="0"/>
              <a:t>网络结构</a:t>
            </a:r>
            <a:r>
              <a:rPr lang="zh-CN" altLang="en-US" sz="2600" smtClean="0"/>
              <a:t>优化</a:t>
            </a:r>
            <a:endParaRPr lang="zh-CN" altLang="en-US" sz="2600"/>
          </a:p>
        </p:txBody>
      </p:sp>
      <p:sp>
        <p:nvSpPr>
          <p:cNvPr id="9" name="文本框 8"/>
          <p:cNvSpPr txBox="1"/>
          <p:nvPr/>
        </p:nvSpPr>
        <p:spPr>
          <a:xfrm>
            <a:off x="308124" y="3989670"/>
            <a:ext cx="8162941" cy="2529923"/>
          </a:xfrm>
          <a:prstGeom prst="rect">
            <a:avLst/>
          </a:prstGeom>
          <a:noFill/>
        </p:spPr>
        <p:txBody>
          <a:bodyPr wrap="square" rtlCol="0">
            <a:spAutoFit/>
          </a:bodyPr>
          <a:lstStyle/>
          <a:p>
            <a:pPr>
              <a:lnSpc>
                <a:spcPct val="120000"/>
              </a:lnSpc>
            </a:pPr>
            <a:r>
              <a:rPr lang="en-US" altLang="zh-CN" sz="2200" smtClean="0"/>
              <a:t>(1)</a:t>
            </a:r>
            <a:r>
              <a:rPr lang="zh-CN" altLang="en-US" sz="2200"/>
              <a:t>去掉</a:t>
            </a:r>
            <a:r>
              <a:rPr lang="zh-CN" altLang="en-US" sz="2200" smtClean="0"/>
              <a:t>浅层的最大池化</a:t>
            </a:r>
            <a:endParaRPr lang="en-US" altLang="zh-CN" sz="2200" smtClean="0"/>
          </a:p>
          <a:p>
            <a:pPr marL="342900" indent="-342900">
              <a:lnSpc>
                <a:spcPct val="120000"/>
              </a:lnSpc>
              <a:buFont typeface="Wingdings" panose="05000000000000000000" pitchFamily="2" charset="2"/>
              <a:buChar char="l"/>
            </a:pPr>
            <a:r>
              <a:rPr lang="zh-CN" altLang="en-US" sz="2200" smtClean="0"/>
              <a:t>过早的采样</a:t>
            </a:r>
            <a:r>
              <a:rPr lang="zh-CN" altLang="en-US" sz="2200"/>
              <a:t>操作</a:t>
            </a:r>
            <a:r>
              <a:rPr lang="zh-CN" altLang="en-US" sz="2200" smtClean="0"/>
              <a:t>会损失</a:t>
            </a:r>
            <a:r>
              <a:rPr lang="zh-CN" altLang="en-US" sz="2200"/>
              <a:t>掉小区域的</a:t>
            </a:r>
            <a:r>
              <a:rPr lang="zh-CN" altLang="en-US" sz="2200" smtClean="0"/>
              <a:t>信息</a:t>
            </a:r>
            <a:endParaRPr lang="en-US" altLang="zh-CN" sz="2200" smtClean="0"/>
          </a:p>
          <a:p>
            <a:pPr>
              <a:lnSpc>
                <a:spcPct val="120000"/>
              </a:lnSpc>
            </a:pPr>
            <a:r>
              <a:rPr lang="en-US" altLang="zh-CN" sz="2200" smtClean="0"/>
              <a:t>(2)</a:t>
            </a:r>
            <a:r>
              <a:rPr lang="zh-CN" altLang="en-US" sz="2200" smtClean="0"/>
              <a:t>浅层卷积</a:t>
            </a:r>
            <a:r>
              <a:rPr lang="zh-CN" altLang="en-US" sz="2200"/>
              <a:t>替换</a:t>
            </a:r>
            <a:r>
              <a:rPr lang="zh-CN" altLang="en-US" sz="2200" smtClean="0"/>
              <a:t>为空洞卷积，卷积核改为矩形</a:t>
            </a:r>
            <a:endParaRPr lang="en-US" altLang="zh-CN" sz="2200"/>
          </a:p>
          <a:p>
            <a:pPr marL="342900" indent="-342900">
              <a:lnSpc>
                <a:spcPct val="120000"/>
              </a:lnSpc>
              <a:buFont typeface="Wingdings" panose="05000000000000000000" pitchFamily="2" charset="2"/>
              <a:buChar char="l"/>
            </a:pPr>
            <a:r>
              <a:rPr lang="zh-CN" altLang="en-US" sz="2200" smtClean="0"/>
              <a:t>增加</a:t>
            </a:r>
            <a:r>
              <a:rPr lang="zh-CN" altLang="en-US" sz="2200"/>
              <a:t>卷积层的</a:t>
            </a:r>
            <a:r>
              <a:rPr lang="zh-CN" altLang="en-US" sz="2200" smtClean="0"/>
              <a:t>感受野</a:t>
            </a:r>
            <a:endParaRPr lang="en-US" altLang="zh-CN" sz="2200" smtClean="0"/>
          </a:p>
          <a:p>
            <a:pPr marL="342900" indent="-342900">
              <a:lnSpc>
                <a:spcPct val="120000"/>
              </a:lnSpc>
              <a:buFont typeface="Wingdings" panose="05000000000000000000" pitchFamily="2" charset="2"/>
              <a:buChar char="l"/>
            </a:pPr>
            <a:r>
              <a:rPr lang="zh-CN" altLang="en-US" sz="2200" smtClean="0"/>
              <a:t>关注像素</a:t>
            </a:r>
            <a:r>
              <a:rPr lang="zh-CN" altLang="en-US" sz="2200"/>
              <a:t>点之间的结构</a:t>
            </a:r>
            <a:r>
              <a:rPr lang="zh-CN" altLang="en-US" sz="2200" smtClean="0"/>
              <a:t>关系</a:t>
            </a:r>
          </a:p>
          <a:p>
            <a:pPr marL="342900" indent="-342900">
              <a:lnSpc>
                <a:spcPct val="120000"/>
              </a:lnSpc>
              <a:buFont typeface="Wingdings" panose="05000000000000000000" pitchFamily="2" charset="2"/>
              <a:buChar char="l"/>
            </a:pPr>
            <a:r>
              <a:rPr lang="zh-CN" altLang="en-US" sz="2200" smtClean="0"/>
              <a:t>古籍字符的形状一般为矩形</a:t>
            </a:r>
            <a:endParaRPr lang="en-US" altLang="zh-CN" sz="2200"/>
          </a:p>
        </p:txBody>
      </p:sp>
      <mc:AlternateContent xmlns:mc="http://schemas.openxmlformats.org/markup-compatibility/2006">
        <mc:Choice xmlns:a14="http://schemas.microsoft.com/office/drawing/2010/main" Requires="a14">
          <p:sp>
            <p:nvSpPr>
              <p:cNvPr id="10" name="圆角矩形 9"/>
              <p:cNvSpPr/>
              <p:nvPr/>
            </p:nvSpPr>
            <p:spPr>
              <a:xfrm>
                <a:off x="6749311" y="351253"/>
                <a:ext cx="2249917" cy="307936"/>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5</m:t>
                      </m:r>
                      <m:r>
                        <a:rPr lang="en-US" altLang="zh-CN" sz="1200" b="0" i="1" smtClean="0">
                          <a:solidFill>
                            <a:schemeClr val="tx1"/>
                          </a:solidFill>
                          <a:latin typeface="Cambria Math" panose="02040503050406030204" pitchFamily="18" charset="0"/>
                        </a:rPr>
                        <m:t>×3,</m:t>
                      </m:r>
                      <m:r>
                        <a:rPr lang="en-US" altLang="zh-CN" sz="1200" i="1" smtClean="0">
                          <a:solidFill>
                            <a:schemeClr val="tx1"/>
                          </a:solidFill>
                          <a:latin typeface="Cambria Math" panose="02040503050406030204" pitchFamily="18" charset="0"/>
                        </a:rPr>
                        <m:t>𝑐𝑜𝑛𝑣</m:t>
                      </m:r>
                      <m:r>
                        <a:rPr lang="en-US" altLang="zh-CN" sz="1200" b="0" i="1" smtClean="0">
                          <a:solidFill>
                            <a:schemeClr val="tx1"/>
                          </a:solidFill>
                          <a:latin typeface="Cambria Math" panose="02040503050406030204" pitchFamily="18" charset="0"/>
                        </a:rPr>
                        <m:t>,64,</m:t>
                      </m:r>
                      <m:r>
                        <a:rPr lang="en-US" altLang="zh-CN" sz="1200" b="0" i="1" smtClean="0">
                          <a:solidFill>
                            <a:schemeClr val="tx1"/>
                          </a:solidFill>
                          <a:latin typeface="Cambria Math" panose="02040503050406030204" pitchFamily="18" charset="0"/>
                        </a:rPr>
                        <m:t>𝑑𝑖𝑙𝑎𝑡𝑖𝑜𝑛</m:t>
                      </m:r>
                      <m:r>
                        <a:rPr lang="en-US" altLang="zh-CN" sz="1200" b="0" i="1" smtClean="0">
                          <a:solidFill>
                            <a:schemeClr val="tx1"/>
                          </a:solidFill>
                          <a:latin typeface="Cambria Math" panose="02040503050406030204" pitchFamily="18" charset="0"/>
                        </a:rPr>
                        <m:t>=2</m:t>
                      </m:r>
                    </m:oMath>
                  </m:oMathPara>
                </a14:m>
                <a:endParaRPr lang="zh-CN" altLang="en-US" sz="1200">
                  <a:solidFill>
                    <a:schemeClr val="tx1"/>
                  </a:solidFill>
                </a:endParaRPr>
              </a:p>
            </p:txBody>
          </p:sp>
        </mc:Choice>
        <mc:Fallback>
          <p:sp>
            <p:nvSpPr>
              <p:cNvPr id="10" name="圆角矩形 9"/>
              <p:cNvSpPr>
                <a:spLocks noRot="1" noChangeAspect="1" noMove="1" noResize="1" noEditPoints="1" noAdjustHandles="1" noChangeArrowheads="1" noChangeShapeType="1" noTextEdit="1"/>
              </p:cNvSpPr>
              <p:nvPr/>
            </p:nvSpPr>
            <p:spPr>
              <a:xfrm>
                <a:off x="6749311" y="351253"/>
                <a:ext cx="2249917" cy="307936"/>
              </a:xfrm>
              <a:prstGeom prst="roundRect">
                <a:avLst/>
              </a:prstGeom>
              <a:blipFill>
                <a:blip r:embed="rId4"/>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圆角矩形 10"/>
              <p:cNvSpPr/>
              <p:nvPr/>
            </p:nvSpPr>
            <p:spPr>
              <a:xfrm>
                <a:off x="6749311" y="859047"/>
                <a:ext cx="2249917" cy="30956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𝐵𝑁</m:t>
                      </m:r>
                      <m:r>
                        <a:rPr lang="en-US" altLang="zh-CN" sz="1200" i="1" smtClean="0">
                          <a:solidFill>
                            <a:schemeClr val="tx1"/>
                          </a:solidFill>
                          <a:latin typeface="Cambria Math" panose="02040503050406030204" pitchFamily="18" charset="0"/>
                        </a:rPr>
                        <m:t>+</m:t>
                      </m:r>
                      <m:r>
                        <a:rPr lang="en-US" altLang="zh-CN" sz="1200" i="1" smtClean="0">
                          <a:solidFill>
                            <a:schemeClr val="tx1"/>
                          </a:solidFill>
                          <a:latin typeface="Cambria Math" panose="02040503050406030204" pitchFamily="18" charset="0"/>
                        </a:rPr>
                        <m:t>𝑅𝑒𝐿𝑢</m:t>
                      </m:r>
                    </m:oMath>
                  </m:oMathPara>
                </a14:m>
                <a:endParaRPr lang="zh-CN" altLang="en-US" sz="1200">
                  <a:solidFill>
                    <a:schemeClr val="tx1"/>
                  </a:solidFill>
                </a:endParaRPr>
              </a:p>
            </p:txBody>
          </p:sp>
        </mc:Choice>
        <mc:Fallback>
          <p:sp>
            <p:nvSpPr>
              <p:cNvPr id="11" name="圆角矩形 10"/>
              <p:cNvSpPr>
                <a:spLocks noRot="1" noChangeAspect="1" noMove="1" noResize="1" noEditPoints="1" noAdjustHandles="1" noChangeArrowheads="1" noChangeShapeType="1" noTextEdit="1"/>
              </p:cNvSpPr>
              <p:nvPr/>
            </p:nvSpPr>
            <p:spPr>
              <a:xfrm>
                <a:off x="6749311" y="859047"/>
                <a:ext cx="2249917" cy="309562"/>
              </a:xfrm>
              <a:prstGeom prst="roundRect">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2" name="直接箭头连接符 11"/>
          <p:cNvCxnSpPr>
            <a:stCxn id="10" idx="2"/>
            <a:endCxn id="11" idx="0"/>
          </p:cNvCxnSpPr>
          <p:nvPr/>
        </p:nvCxnSpPr>
        <p:spPr>
          <a:xfrm>
            <a:off x="7874270" y="659189"/>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圆角矩形 12"/>
              <p:cNvSpPr/>
              <p:nvPr/>
            </p:nvSpPr>
            <p:spPr>
              <a:xfrm>
                <a:off x="6749311" y="1368467"/>
                <a:ext cx="2249917" cy="30956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3</m:t>
                      </m:r>
                      <m:r>
                        <a:rPr lang="en-US" altLang="zh-CN" sz="1200" b="0" i="1" smtClean="0">
                          <a:solidFill>
                            <a:schemeClr val="tx1"/>
                          </a:solidFill>
                          <a:latin typeface="Cambria Math" panose="02040503050406030204" pitchFamily="18" charset="0"/>
                        </a:rPr>
                        <m:t>×5,</m:t>
                      </m:r>
                      <m:r>
                        <a:rPr lang="en-US" altLang="zh-CN" sz="1200" i="1" smtClean="0">
                          <a:solidFill>
                            <a:schemeClr val="tx1"/>
                          </a:solidFill>
                          <a:latin typeface="Cambria Math" panose="02040503050406030204" pitchFamily="18" charset="0"/>
                        </a:rPr>
                        <m:t>𝑐𝑜𝑛𝑣</m:t>
                      </m:r>
                      <m:r>
                        <a:rPr lang="en-US" altLang="zh-CN" sz="1200" b="0" i="1" smtClean="0">
                          <a:solidFill>
                            <a:schemeClr val="tx1"/>
                          </a:solidFill>
                          <a:latin typeface="Cambria Math" panose="02040503050406030204" pitchFamily="18" charset="0"/>
                        </a:rPr>
                        <m:t>,64,</m:t>
                      </m:r>
                      <m:r>
                        <a:rPr lang="en-US" altLang="zh-CN" sz="1200" b="0" i="1" smtClean="0">
                          <a:solidFill>
                            <a:schemeClr val="tx1"/>
                          </a:solidFill>
                          <a:latin typeface="Cambria Math" panose="02040503050406030204" pitchFamily="18" charset="0"/>
                        </a:rPr>
                        <m:t>𝑑𝑖𝑙𝑎𝑡𝑖𝑜𝑛</m:t>
                      </m:r>
                      <m:r>
                        <a:rPr lang="en-US" altLang="zh-CN" sz="1200" b="0" i="1" smtClean="0">
                          <a:solidFill>
                            <a:schemeClr val="tx1"/>
                          </a:solidFill>
                          <a:latin typeface="Cambria Math" panose="02040503050406030204" pitchFamily="18" charset="0"/>
                        </a:rPr>
                        <m:t>=2</m:t>
                      </m:r>
                    </m:oMath>
                  </m:oMathPara>
                </a14:m>
                <a:endParaRPr lang="zh-CN" altLang="en-US" sz="1200">
                  <a:solidFill>
                    <a:schemeClr val="tx1"/>
                  </a:solidFill>
                </a:endParaRPr>
              </a:p>
            </p:txBody>
          </p:sp>
        </mc:Choice>
        <mc:Fallback>
          <p:sp>
            <p:nvSpPr>
              <p:cNvPr id="13" name="圆角矩形 12"/>
              <p:cNvSpPr>
                <a:spLocks noRot="1" noChangeAspect="1" noMove="1" noResize="1" noEditPoints="1" noAdjustHandles="1" noChangeArrowheads="1" noChangeShapeType="1" noTextEdit="1"/>
              </p:cNvSpPr>
              <p:nvPr/>
            </p:nvSpPr>
            <p:spPr>
              <a:xfrm>
                <a:off x="6749311" y="1368467"/>
                <a:ext cx="2249917" cy="309562"/>
              </a:xfrm>
              <a:prstGeom prst="roundRect">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14" name="直接箭头连接符 13"/>
          <p:cNvCxnSpPr>
            <a:stCxn id="11" idx="2"/>
            <a:endCxn id="13" idx="0"/>
          </p:cNvCxnSpPr>
          <p:nvPr/>
        </p:nvCxnSpPr>
        <p:spPr>
          <a:xfrm>
            <a:off x="7874270" y="1168609"/>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圆角矩形 14"/>
              <p:cNvSpPr/>
              <p:nvPr/>
            </p:nvSpPr>
            <p:spPr>
              <a:xfrm>
                <a:off x="6749311" y="1877887"/>
                <a:ext cx="2249917" cy="30956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𝐵𝑁</m:t>
                      </m:r>
                      <m:r>
                        <a:rPr lang="en-US" altLang="zh-CN" sz="1200" i="1" smtClean="0">
                          <a:solidFill>
                            <a:schemeClr val="tx1"/>
                          </a:solidFill>
                          <a:latin typeface="Cambria Math" panose="02040503050406030204" pitchFamily="18" charset="0"/>
                        </a:rPr>
                        <m:t>+</m:t>
                      </m:r>
                      <m:r>
                        <a:rPr lang="en-US" altLang="zh-CN" sz="1200" i="1" smtClean="0">
                          <a:solidFill>
                            <a:schemeClr val="tx1"/>
                          </a:solidFill>
                          <a:latin typeface="Cambria Math" panose="02040503050406030204" pitchFamily="18" charset="0"/>
                        </a:rPr>
                        <m:t>𝑅𝑒𝐿𝑢</m:t>
                      </m:r>
                    </m:oMath>
                  </m:oMathPara>
                </a14:m>
                <a:endParaRPr lang="zh-CN" altLang="en-US" sz="1200">
                  <a:solidFill>
                    <a:schemeClr val="tx1"/>
                  </a:solidFill>
                </a:endParaRPr>
              </a:p>
            </p:txBody>
          </p:sp>
        </mc:Choice>
        <mc:Fallback>
          <p:sp>
            <p:nvSpPr>
              <p:cNvPr id="15" name="圆角矩形 14"/>
              <p:cNvSpPr>
                <a:spLocks noRot="1" noChangeAspect="1" noMove="1" noResize="1" noEditPoints="1" noAdjustHandles="1" noChangeArrowheads="1" noChangeShapeType="1" noTextEdit="1"/>
              </p:cNvSpPr>
              <p:nvPr/>
            </p:nvSpPr>
            <p:spPr>
              <a:xfrm>
                <a:off x="6749311" y="1877887"/>
                <a:ext cx="2249917" cy="309562"/>
              </a:xfrm>
              <a:prstGeom prst="roundRect">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6" name="直接箭头连接符 15"/>
          <p:cNvCxnSpPr>
            <a:stCxn id="13" idx="2"/>
            <a:endCxn id="15" idx="0"/>
          </p:cNvCxnSpPr>
          <p:nvPr/>
        </p:nvCxnSpPr>
        <p:spPr>
          <a:xfrm>
            <a:off x="7874270" y="1678029"/>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圆角矩形 16"/>
              <p:cNvSpPr/>
              <p:nvPr/>
            </p:nvSpPr>
            <p:spPr>
              <a:xfrm>
                <a:off x="6749311" y="2387307"/>
                <a:ext cx="2249917" cy="309562"/>
              </a:xfrm>
              <a:prstGeom prst="roundRect">
                <a:avLst/>
              </a:prstGeom>
              <a:solidFill>
                <a:schemeClr val="accent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𝐵𝑜𝑡𝑡𝑙𝑒𝑛𝑒𝑐𝑘</m:t>
                      </m:r>
                      <m:d>
                        <m:dPr>
                          <m:ctrlPr>
                            <a:rPr lang="en-US" altLang="zh-CN" sz="1200" i="1" smtClean="0">
                              <a:solidFill>
                                <a:schemeClr val="tx1"/>
                              </a:solidFill>
                              <a:latin typeface="Cambria Math" panose="02040503050406030204" pitchFamily="18" charset="0"/>
                            </a:rPr>
                          </m:ctrlPr>
                        </m:dPr>
                        <m:e>
                          <m:r>
                            <a:rPr lang="en-US" altLang="zh-CN" sz="1200" i="1" smtClean="0">
                              <a:solidFill>
                                <a:schemeClr val="tx1"/>
                              </a:solidFill>
                              <a:latin typeface="Cambria Math" panose="02040503050406030204" pitchFamily="18" charset="0"/>
                            </a:rPr>
                            <m:t>64</m:t>
                          </m:r>
                          <m:r>
                            <a:rPr lang="en-US" altLang="zh-CN" sz="1200" b="0" i="1" smtClean="0">
                              <a:solidFill>
                                <a:schemeClr val="tx1"/>
                              </a:solidFill>
                              <a:latin typeface="Cambria Math" panose="02040503050406030204" pitchFamily="18" charset="0"/>
                            </a:rPr>
                            <m:t>, 256</m:t>
                          </m:r>
                        </m:e>
                      </m:d>
                      <m:r>
                        <a:rPr lang="en-US" altLang="zh-CN" sz="1200" b="0" i="1" smtClean="0">
                          <a:solidFill>
                            <a:schemeClr val="tx1"/>
                          </a:solidFill>
                          <a:latin typeface="Cambria Math" panose="02040503050406030204" pitchFamily="18" charset="0"/>
                        </a:rPr>
                        <m:t>×3</m:t>
                      </m:r>
                    </m:oMath>
                  </m:oMathPara>
                </a14:m>
                <a:endParaRPr lang="zh-CN" altLang="en-US" sz="1200">
                  <a:solidFill>
                    <a:schemeClr val="tx1"/>
                  </a:solidFill>
                </a:endParaRPr>
              </a:p>
            </p:txBody>
          </p:sp>
        </mc:Choice>
        <mc:Fallback>
          <p:sp>
            <p:nvSpPr>
              <p:cNvPr id="17" name="圆角矩形 16"/>
              <p:cNvSpPr>
                <a:spLocks noRot="1" noChangeAspect="1" noMove="1" noResize="1" noEditPoints="1" noAdjustHandles="1" noChangeArrowheads="1" noChangeShapeType="1" noTextEdit="1"/>
              </p:cNvSpPr>
              <p:nvPr/>
            </p:nvSpPr>
            <p:spPr>
              <a:xfrm>
                <a:off x="6749311" y="2387307"/>
                <a:ext cx="2249917" cy="309562"/>
              </a:xfrm>
              <a:prstGeom prst="roundRect">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圆角矩形 17"/>
              <p:cNvSpPr/>
              <p:nvPr/>
            </p:nvSpPr>
            <p:spPr>
              <a:xfrm>
                <a:off x="6749311" y="2896727"/>
                <a:ext cx="2249917" cy="309562"/>
              </a:xfrm>
              <a:prstGeom prst="round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𝐵𝑜𝑡𝑡𝑙𝑒𝑛𝑒𝑐𝑘</m:t>
                      </m:r>
                      <m:d>
                        <m:dPr>
                          <m:ctrlPr>
                            <a:rPr lang="en-US" altLang="zh-CN" sz="1200" i="1" smtClean="0">
                              <a:solidFill>
                                <a:schemeClr val="tx1"/>
                              </a:solidFill>
                              <a:latin typeface="Cambria Math" panose="02040503050406030204" pitchFamily="18" charset="0"/>
                            </a:rPr>
                          </m:ctrlPr>
                        </m:dPr>
                        <m:e>
                          <m:r>
                            <a:rPr lang="en-US" altLang="zh-CN" sz="1200" i="1" smtClean="0">
                              <a:solidFill>
                                <a:schemeClr val="tx1"/>
                              </a:solidFill>
                              <a:latin typeface="Cambria Math" panose="02040503050406030204" pitchFamily="18" charset="0"/>
                            </a:rPr>
                            <m:t>256</m:t>
                          </m:r>
                          <m:r>
                            <a:rPr lang="en-US" altLang="zh-CN" sz="1200" b="0" i="1" smtClean="0">
                              <a:solidFill>
                                <a:schemeClr val="tx1"/>
                              </a:solidFill>
                              <a:latin typeface="Cambria Math" panose="02040503050406030204" pitchFamily="18" charset="0"/>
                            </a:rPr>
                            <m:t>,512</m:t>
                          </m:r>
                        </m:e>
                      </m:d>
                      <m:r>
                        <a:rPr lang="en-US" altLang="zh-CN" sz="1200" b="0" i="1" smtClean="0">
                          <a:solidFill>
                            <a:schemeClr val="tx1"/>
                          </a:solidFill>
                          <a:latin typeface="Cambria Math" panose="02040503050406030204" pitchFamily="18" charset="0"/>
                        </a:rPr>
                        <m:t>×4</m:t>
                      </m:r>
                    </m:oMath>
                  </m:oMathPara>
                </a14:m>
                <a:endParaRPr lang="zh-CN" altLang="en-US" sz="1200">
                  <a:solidFill>
                    <a:schemeClr val="tx1"/>
                  </a:solidFill>
                </a:endParaRPr>
              </a:p>
            </p:txBody>
          </p:sp>
        </mc:Choice>
        <mc:Fallback>
          <p:sp>
            <p:nvSpPr>
              <p:cNvPr id="18" name="圆角矩形 17"/>
              <p:cNvSpPr>
                <a:spLocks noRot="1" noChangeAspect="1" noMove="1" noResize="1" noEditPoints="1" noAdjustHandles="1" noChangeArrowheads="1" noChangeShapeType="1" noTextEdit="1"/>
              </p:cNvSpPr>
              <p:nvPr/>
            </p:nvSpPr>
            <p:spPr>
              <a:xfrm>
                <a:off x="6749311" y="2896727"/>
                <a:ext cx="2249917" cy="309562"/>
              </a:xfrm>
              <a:prstGeom prst="roundRect">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19" name="直接箭头连接符 18"/>
          <p:cNvCxnSpPr>
            <a:stCxn id="15" idx="2"/>
            <a:endCxn id="17" idx="0"/>
          </p:cNvCxnSpPr>
          <p:nvPr/>
        </p:nvCxnSpPr>
        <p:spPr>
          <a:xfrm>
            <a:off x="7874270" y="2187449"/>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17" idx="2"/>
            <a:endCxn id="18" idx="0"/>
          </p:cNvCxnSpPr>
          <p:nvPr/>
        </p:nvCxnSpPr>
        <p:spPr>
          <a:xfrm>
            <a:off x="7874270" y="2696869"/>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1" name="圆角矩形 20"/>
              <p:cNvSpPr/>
              <p:nvPr/>
            </p:nvSpPr>
            <p:spPr>
              <a:xfrm>
                <a:off x="6749311" y="3406147"/>
                <a:ext cx="2249917" cy="309600"/>
              </a:xfrm>
              <a:prstGeom prst="roundRect">
                <a:avLst/>
              </a:prstGeom>
              <a:solidFill>
                <a:schemeClr val="accent6"/>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𝐵𝑜𝑡𝑡𝑙𝑒𝑛𝑒𝑐𝑘</m:t>
                      </m:r>
                      <m:d>
                        <m:dPr>
                          <m:ctrlPr>
                            <a:rPr lang="en-US" altLang="zh-CN" sz="1200" i="1" smtClean="0">
                              <a:solidFill>
                                <a:schemeClr val="tx1"/>
                              </a:solidFill>
                              <a:latin typeface="Cambria Math" panose="02040503050406030204" pitchFamily="18" charset="0"/>
                            </a:rPr>
                          </m:ctrlPr>
                        </m:dPr>
                        <m:e>
                          <m:r>
                            <a:rPr lang="en-US" altLang="zh-CN" sz="1200" b="0" i="1" smtClean="0">
                              <a:solidFill>
                                <a:schemeClr val="tx1"/>
                              </a:solidFill>
                              <a:latin typeface="Cambria Math" panose="02040503050406030204" pitchFamily="18" charset="0"/>
                            </a:rPr>
                            <m:t>512,1024</m:t>
                          </m:r>
                        </m:e>
                      </m:d>
                      <m:r>
                        <a:rPr lang="en-US" altLang="zh-CN" sz="1200" b="0" i="1" smtClean="0">
                          <a:solidFill>
                            <a:schemeClr val="tx1"/>
                          </a:solidFill>
                          <a:latin typeface="Cambria Math" panose="02040503050406030204" pitchFamily="18" charset="0"/>
                        </a:rPr>
                        <m:t>×5</m:t>
                      </m:r>
                    </m:oMath>
                  </m:oMathPara>
                </a14:m>
                <a:endParaRPr lang="zh-CN" altLang="en-US" sz="1200">
                  <a:solidFill>
                    <a:schemeClr val="tx1"/>
                  </a:solidFill>
                </a:endParaRPr>
              </a:p>
            </p:txBody>
          </p:sp>
        </mc:Choice>
        <mc:Fallback>
          <p:sp>
            <p:nvSpPr>
              <p:cNvPr id="21" name="圆角矩形 20"/>
              <p:cNvSpPr>
                <a:spLocks noRot="1" noChangeAspect="1" noMove="1" noResize="1" noEditPoints="1" noAdjustHandles="1" noChangeArrowheads="1" noChangeShapeType="1" noTextEdit="1"/>
              </p:cNvSpPr>
              <p:nvPr/>
            </p:nvSpPr>
            <p:spPr>
              <a:xfrm>
                <a:off x="6749311" y="3406147"/>
                <a:ext cx="2249917" cy="309600"/>
              </a:xfrm>
              <a:prstGeom prst="roundRect">
                <a:avLst/>
              </a:prstGeom>
              <a:blipFill>
                <a:blip r:embed="rId9"/>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圆角矩形 21"/>
              <p:cNvSpPr/>
              <p:nvPr/>
            </p:nvSpPr>
            <p:spPr>
              <a:xfrm>
                <a:off x="6749311" y="3915605"/>
                <a:ext cx="2249917" cy="309562"/>
              </a:xfrm>
              <a:prstGeom prst="round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rPr>
                        <m:t>𝐶𝐺𝑁𝐿</m:t>
                      </m:r>
                    </m:oMath>
                  </m:oMathPara>
                </a14:m>
                <a:endParaRPr lang="zh-CN" altLang="en-US" sz="1200">
                  <a:solidFill>
                    <a:schemeClr val="tx1"/>
                  </a:solidFill>
                </a:endParaRPr>
              </a:p>
            </p:txBody>
          </p:sp>
        </mc:Choice>
        <mc:Fallback>
          <p:sp>
            <p:nvSpPr>
              <p:cNvPr id="22" name="圆角矩形 21"/>
              <p:cNvSpPr>
                <a:spLocks noRot="1" noChangeAspect="1" noMove="1" noResize="1" noEditPoints="1" noAdjustHandles="1" noChangeArrowheads="1" noChangeShapeType="1" noTextEdit="1"/>
              </p:cNvSpPr>
              <p:nvPr/>
            </p:nvSpPr>
            <p:spPr>
              <a:xfrm>
                <a:off x="6749311" y="3915605"/>
                <a:ext cx="2249917" cy="309562"/>
              </a:xfrm>
              <a:prstGeom prst="roundRect">
                <a:avLst/>
              </a:prstGeom>
              <a:blipFill>
                <a:blip r:embed="rId10"/>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圆角矩形 22"/>
              <p:cNvSpPr/>
              <p:nvPr/>
            </p:nvSpPr>
            <p:spPr>
              <a:xfrm>
                <a:off x="6749311" y="4934445"/>
                <a:ext cx="2250000" cy="309562"/>
              </a:xfrm>
              <a:prstGeom prst="roundRect">
                <a:avLst/>
              </a:prstGeom>
              <a:solidFill>
                <a:srgbClr val="D9454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𝐵𝑜𝑡𝑡𝑙𝑒𝑛𝑒𝑐𝑘</m:t>
                      </m:r>
                      <m:d>
                        <m:dPr>
                          <m:ctrlPr>
                            <a:rPr lang="en-US" altLang="zh-CN" sz="1200" i="1" smtClean="0">
                              <a:solidFill>
                                <a:schemeClr val="tx1"/>
                              </a:solidFill>
                              <a:latin typeface="Cambria Math" panose="02040503050406030204" pitchFamily="18" charset="0"/>
                            </a:rPr>
                          </m:ctrlPr>
                        </m:dPr>
                        <m:e>
                          <m:r>
                            <a:rPr lang="en-US" altLang="zh-CN" sz="1200" b="0" i="1" smtClean="0">
                              <a:solidFill>
                                <a:schemeClr val="tx1"/>
                              </a:solidFill>
                              <a:latin typeface="Cambria Math" panose="02040503050406030204" pitchFamily="18" charset="0"/>
                            </a:rPr>
                            <m:t>1024, 2048</m:t>
                          </m:r>
                        </m:e>
                      </m:d>
                      <m:r>
                        <a:rPr lang="en-US" altLang="zh-CN" sz="1200" b="0" i="1" smtClean="0">
                          <a:solidFill>
                            <a:schemeClr val="tx1"/>
                          </a:solidFill>
                          <a:latin typeface="Cambria Math" panose="02040503050406030204" pitchFamily="18" charset="0"/>
                        </a:rPr>
                        <m:t>×2</m:t>
                      </m:r>
                    </m:oMath>
                  </m:oMathPara>
                </a14:m>
                <a:endParaRPr lang="zh-CN" altLang="en-US" sz="1200">
                  <a:solidFill>
                    <a:schemeClr val="tx1"/>
                  </a:solidFill>
                </a:endParaRPr>
              </a:p>
            </p:txBody>
          </p:sp>
        </mc:Choice>
        <mc:Fallback>
          <p:sp>
            <p:nvSpPr>
              <p:cNvPr id="23" name="圆角矩形 22"/>
              <p:cNvSpPr>
                <a:spLocks noRot="1" noChangeAspect="1" noMove="1" noResize="1" noEditPoints="1" noAdjustHandles="1" noChangeArrowheads="1" noChangeShapeType="1" noTextEdit="1"/>
              </p:cNvSpPr>
              <p:nvPr/>
            </p:nvSpPr>
            <p:spPr>
              <a:xfrm>
                <a:off x="6749311" y="4934445"/>
                <a:ext cx="2250000" cy="309562"/>
              </a:xfrm>
              <a:prstGeom prst="roundRect">
                <a:avLst/>
              </a:prstGeom>
              <a:blipFill>
                <a:blip r:embed="rId11"/>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圆角矩形 23"/>
              <p:cNvSpPr/>
              <p:nvPr/>
            </p:nvSpPr>
            <p:spPr>
              <a:xfrm>
                <a:off x="6749311" y="5443865"/>
                <a:ext cx="2250000" cy="309600"/>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rPr>
                        <m:t>7×7,</m:t>
                      </m:r>
                      <m:r>
                        <a:rPr lang="en-US" altLang="zh-CN" sz="1200" b="0" i="1" smtClean="0">
                          <a:solidFill>
                            <a:schemeClr val="tx1"/>
                          </a:solidFill>
                          <a:latin typeface="Cambria Math" panose="02040503050406030204" pitchFamily="18" charset="0"/>
                        </a:rPr>
                        <m:t>𝑎𝑣𝑔</m:t>
                      </m:r>
                      <m:r>
                        <a:rPr lang="en-US" altLang="zh-CN" sz="1200" b="0" i="1" smtClean="0">
                          <a:solidFill>
                            <a:schemeClr val="tx1"/>
                          </a:solidFill>
                          <a:latin typeface="Cambria Math" panose="02040503050406030204" pitchFamily="18" charset="0"/>
                        </a:rPr>
                        <m:t>_</m:t>
                      </m:r>
                      <m:r>
                        <a:rPr lang="en-US" altLang="zh-CN" sz="1200" b="0" i="1" smtClean="0">
                          <a:solidFill>
                            <a:schemeClr val="tx1"/>
                          </a:solidFill>
                          <a:latin typeface="Cambria Math" panose="02040503050406030204" pitchFamily="18" charset="0"/>
                        </a:rPr>
                        <m:t>𝑝𝑜𝑜𝑙</m:t>
                      </m:r>
                    </m:oMath>
                  </m:oMathPara>
                </a14:m>
                <a:endParaRPr lang="zh-CN" altLang="en-US" sz="1200">
                  <a:solidFill>
                    <a:schemeClr val="tx1"/>
                  </a:solidFill>
                </a:endParaRPr>
              </a:p>
            </p:txBody>
          </p:sp>
        </mc:Choice>
        <mc:Fallback>
          <p:sp>
            <p:nvSpPr>
              <p:cNvPr id="24" name="圆角矩形 23"/>
              <p:cNvSpPr>
                <a:spLocks noRot="1" noChangeAspect="1" noMove="1" noResize="1" noEditPoints="1" noAdjustHandles="1" noChangeArrowheads="1" noChangeShapeType="1" noTextEdit="1"/>
              </p:cNvSpPr>
              <p:nvPr/>
            </p:nvSpPr>
            <p:spPr>
              <a:xfrm>
                <a:off x="6749311" y="5443865"/>
                <a:ext cx="2250000" cy="309600"/>
              </a:xfrm>
              <a:prstGeom prst="roundRect">
                <a:avLst/>
              </a:prstGeom>
              <a:blipFill>
                <a:blip r:embed="rId12"/>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圆角矩形 24"/>
              <p:cNvSpPr/>
              <p:nvPr/>
            </p:nvSpPr>
            <p:spPr>
              <a:xfrm>
                <a:off x="6749311" y="5953323"/>
                <a:ext cx="2249918" cy="309600"/>
              </a:xfrm>
              <a:prstGeom prst="roundRect">
                <a:avLst>
                  <a:gd name="adj" fmla="val 22687"/>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rPr>
                        <m:t>𝑓𝑐</m:t>
                      </m:r>
                      <m:r>
                        <a:rPr lang="en-US" altLang="zh-CN" sz="1200" b="0" i="1" smtClean="0">
                          <a:solidFill>
                            <a:schemeClr val="tx1"/>
                          </a:solidFill>
                          <a:latin typeface="Cambria Math" panose="02040503050406030204" pitchFamily="18" charset="0"/>
                        </a:rPr>
                        <m:t>, 5601</m:t>
                      </m:r>
                    </m:oMath>
                  </m:oMathPara>
                </a14:m>
                <a:endParaRPr lang="zh-CN" altLang="en-US" sz="1200">
                  <a:solidFill>
                    <a:schemeClr val="tx1"/>
                  </a:solidFill>
                </a:endParaRPr>
              </a:p>
            </p:txBody>
          </p:sp>
        </mc:Choice>
        <mc:Fallback>
          <p:sp>
            <p:nvSpPr>
              <p:cNvPr id="25" name="圆角矩形 24"/>
              <p:cNvSpPr>
                <a:spLocks noRot="1" noChangeAspect="1" noMove="1" noResize="1" noEditPoints="1" noAdjustHandles="1" noChangeArrowheads="1" noChangeShapeType="1" noTextEdit="1"/>
              </p:cNvSpPr>
              <p:nvPr/>
            </p:nvSpPr>
            <p:spPr>
              <a:xfrm>
                <a:off x="6749311" y="5953323"/>
                <a:ext cx="2249918" cy="309600"/>
              </a:xfrm>
              <a:prstGeom prst="roundRect">
                <a:avLst>
                  <a:gd name="adj" fmla="val 22687"/>
                </a:avLst>
              </a:prstGeom>
              <a:blipFill>
                <a:blip r:embed="rId13"/>
                <a:stretch>
                  <a:fillRect/>
                </a:stretch>
              </a:blipFill>
              <a:ln>
                <a:solidFill>
                  <a:schemeClr val="tx1"/>
                </a:solidFill>
              </a:ln>
            </p:spPr>
            <p:txBody>
              <a:bodyPr/>
              <a:lstStyle/>
              <a:p>
                <a:r>
                  <a:rPr lang="zh-CN" altLang="en-US">
                    <a:noFill/>
                  </a:rPr>
                  <a:t> </a:t>
                </a:r>
              </a:p>
            </p:txBody>
          </p:sp>
        </mc:Fallback>
      </mc:AlternateContent>
      <p:cxnSp>
        <p:nvCxnSpPr>
          <p:cNvPr id="26" name="直接箭头连接符 25"/>
          <p:cNvCxnSpPr>
            <a:stCxn id="21" idx="2"/>
            <a:endCxn id="22" idx="0"/>
          </p:cNvCxnSpPr>
          <p:nvPr/>
        </p:nvCxnSpPr>
        <p:spPr>
          <a:xfrm>
            <a:off x="7874270" y="3715747"/>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2" idx="2"/>
            <a:endCxn id="23" idx="0"/>
          </p:cNvCxnSpPr>
          <p:nvPr/>
        </p:nvCxnSpPr>
        <p:spPr>
          <a:xfrm>
            <a:off x="7874270" y="4225167"/>
            <a:ext cx="41" cy="70927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a:stCxn id="23" idx="2"/>
            <a:endCxn id="24" idx="0"/>
          </p:cNvCxnSpPr>
          <p:nvPr/>
        </p:nvCxnSpPr>
        <p:spPr>
          <a:xfrm>
            <a:off x="7874311" y="5244007"/>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24" idx="2"/>
          </p:cNvCxnSpPr>
          <p:nvPr/>
        </p:nvCxnSpPr>
        <p:spPr>
          <a:xfrm flipH="1">
            <a:off x="7874270" y="5753465"/>
            <a:ext cx="41"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0" name="文本框 29"/>
              <p:cNvSpPr txBox="1"/>
              <p:nvPr/>
            </p:nvSpPr>
            <p:spPr>
              <a:xfrm>
                <a:off x="7725806" y="5712174"/>
                <a:ext cx="1111604" cy="27699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𝑑𝑟𝑜𝑝</m:t>
                      </m:r>
                      <m:r>
                        <a:rPr lang="en-US" altLang="zh-CN" sz="1200" i="1" smtClean="0">
                          <a:latin typeface="Cambria Math" panose="02040503050406030204" pitchFamily="18" charset="0"/>
                        </a:rPr>
                        <m:t> </m:t>
                      </m:r>
                      <m:r>
                        <a:rPr lang="en-US" altLang="zh-CN" sz="1200" i="1" smtClean="0">
                          <a:latin typeface="Cambria Math" panose="02040503050406030204" pitchFamily="18" charset="0"/>
                        </a:rPr>
                        <m:t>𝑜𝑢𝑡</m:t>
                      </m:r>
                    </m:oMath>
                  </m:oMathPara>
                </a14:m>
                <a:endParaRPr lang="zh-CN" altLang="en-US" sz="1200"/>
              </a:p>
            </p:txBody>
          </p:sp>
        </mc:Choice>
        <mc:Fallback>
          <p:sp>
            <p:nvSpPr>
              <p:cNvPr id="30" name="文本框 29"/>
              <p:cNvSpPr txBox="1">
                <a:spLocks noRot="1" noChangeAspect="1" noMove="1" noResize="1" noEditPoints="1" noAdjustHandles="1" noChangeArrowheads="1" noChangeShapeType="1" noTextEdit="1"/>
              </p:cNvSpPr>
              <p:nvPr/>
            </p:nvSpPr>
            <p:spPr>
              <a:xfrm>
                <a:off x="7725806" y="5712174"/>
                <a:ext cx="1111604" cy="276999"/>
              </a:xfrm>
              <a:prstGeom prst="rect">
                <a:avLst/>
              </a:prstGeom>
              <a:blipFill>
                <a:blip r:embed="rId14"/>
                <a:stretch>
                  <a:fillRect b="-6667"/>
                </a:stretch>
              </a:blipFill>
              <a:ln>
                <a:noFill/>
              </a:ln>
            </p:spPr>
            <p:txBody>
              <a:bodyPr/>
              <a:lstStyle/>
              <a:p>
                <a:r>
                  <a:rPr lang="zh-CN" altLang="en-US">
                    <a:noFill/>
                  </a:rPr>
                  <a:t> </a:t>
                </a:r>
              </a:p>
            </p:txBody>
          </p:sp>
        </mc:Fallback>
      </mc:AlternateContent>
      <p:cxnSp>
        <p:nvCxnSpPr>
          <p:cNvPr id="31" name="直接箭头连接符 30"/>
          <p:cNvCxnSpPr>
            <a:stCxn id="18" idx="2"/>
            <a:endCxn id="21" idx="0"/>
          </p:cNvCxnSpPr>
          <p:nvPr/>
        </p:nvCxnSpPr>
        <p:spPr>
          <a:xfrm>
            <a:off x="7874270" y="3206289"/>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2" name="圆角矩形 31"/>
              <p:cNvSpPr/>
              <p:nvPr/>
            </p:nvSpPr>
            <p:spPr>
              <a:xfrm>
                <a:off x="6749311" y="4425025"/>
                <a:ext cx="2250000" cy="309562"/>
              </a:xfrm>
              <a:prstGeom prst="round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𝐵𝑜𝑡𝑡𝑙𝑒𝑛𝑒𝑐𝑘</m:t>
                      </m:r>
                      <m:d>
                        <m:dPr>
                          <m:ctrlPr>
                            <a:rPr lang="en-US" altLang="zh-CN" sz="1200" i="1" smtClean="0">
                              <a:solidFill>
                                <a:schemeClr val="tx1"/>
                              </a:solidFill>
                              <a:latin typeface="Cambria Math" panose="02040503050406030204" pitchFamily="18" charset="0"/>
                            </a:rPr>
                          </m:ctrlPr>
                        </m:dPr>
                        <m:e>
                          <m:r>
                            <a:rPr lang="en-US" altLang="zh-CN" sz="1200" b="0" i="1" smtClean="0">
                              <a:solidFill>
                                <a:schemeClr val="tx1"/>
                              </a:solidFill>
                              <a:latin typeface="Cambria Math" panose="02040503050406030204" pitchFamily="18" charset="0"/>
                            </a:rPr>
                            <m:t>1024, 1024</m:t>
                          </m:r>
                        </m:e>
                      </m:d>
                    </m:oMath>
                  </m:oMathPara>
                </a14:m>
                <a:endParaRPr lang="zh-CN" altLang="en-US" sz="1200">
                  <a:solidFill>
                    <a:schemeClr val="tx1"/>
                  </a:solidFill>
                </a:endParaRPr>
              </a:p>
            </p:txBody>
          </p:sp>
        </mc:Choice>
        <mc:Fallback>
          <p:sp>
            <p:nvSpPr>
              <p:cNvPr id="32" name="圆角矩形 31"/>
              <p:cNvSpPr>
                <a:spLocks noRot="1" noChangeAspect="1" noMove="1" noResize="1" noEditPoints="1" noAdjustHandles="1" noChangeArrowheads="1" noChangeShapeType="1" noTextEdit="1"/>
              </p:cNvSpPr>
              <p:nvPr/>
            </p:nvSpPr>
            <p:spPr>
              <a:xfrm>
                <a:off x="6749311" y="4425025"/>
                <a:ext cx="2250000" cy="309562"/>
              </a:xfrm>
              <a:prstGeom prst="roundRect">
                <a:avLst/>
              </a:prstGeom>
              <a:blipFill>
                <a:blip r:embed="rId15"/>
                <a:stretch>
                  <a:fillRect/>
                </a:stretch>
              </a:blipFill>
              <a:ln>
                <a:solidFill>
                  <a:schemeClr val="tx1"/>
                </a:solidFill>
              </a:ln>
            </p:spPr>
            <p:txBody>
              <a:bodyPr/>
              <a:lstStyle/>
              <a:p>
                <a:r>
                  <a:rPr lang="zh-CN" altLang="en-US">
                    <a:noFill/>
                  </a:rPr>
                  <a:t> </a:t>
                </a:r>
              </a:p>
            </p:txBody>
          </p:sp>
        </mc:Fallback>
      </mc:AlternateContent>
      <p:sp>
        <p:nvSpPr>
          <p:cNvPr id="33" name="文本框 32"/>
          <p:cNvSpPr txBox="1"/>
          <p:nvPr/>
        </p:nvSpPr>
        <p:spPr>
          <a:xfrm>
            <a:off x="8514746" y="6480553"/>
            <a:ext cx="498191" cy="372066"/>
          </a:xfrm>
          <a:prstGeom prst="rect">
            <a:avLst/>
          </a:prstGeom>
          <a:noFill/>
        </p:spPr>
        <p:txBody>
          <a:bodyPr wrap="square" rtlCol="0">
            <a:spAutoFit/>
          </a:bodyPr>
          <a:lstStyle/>
          <a:p>
            <a:r>
              <a:rPr lang="en-US" altLang="zh-CN" smtClean="0"/>
              <a:t>13</a:t>
            </a:r>
            <a:endParaRPr lang="zh-CN" altLang="en-US"/>
          </a:p>
        </p:txBody>
      </p:sp>
    </p:spTree>
    <p:extLst>
      <p:ext uri="{BB962C8B-B14F-4D97-AF65-F5344CB8AC3E}">
        <p14:creationId xmlns:p14="http://schemas.microsoft.com/office/powerpoint/2010/main" val="566730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6" y="143733"/>
            <a:ext cx="8187049" cy="1415772"/>
          </a:xfrm>
          <a:prstGeom prst="rect">
            <a:avLst/>
          </a:prstGeom>
        </p:spPr>
        <p:txBody>
          <a:bodyPr wrap="square">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en-US" altLang="zh-CN" sz="3000">
                <a:latin typeface="华文楷体" panose="02010600040101010101" pitchFamily="2" charset="-122"/>
                <a:ea typeface="华文楷体" panose="02010600040101010101" pitchFamily="2" charset="-122"/>
              </a:rPr>
              <a:t>4</a:t>
            </a:r>
            <a:r>
              <a:rPr lang="zh-CN" altLang="en-US" sz="3000" smtClean="0">
                <a:latin typeface="华文楷体" panose="02010600040101010101" pitchFamily="2" charset="-122"/>
                <a:ea typeface="华文楷体" panose="02010600040101010101" pitchFamily="2" charset="-122"/>
              </a:rPr>
              <a:t>数据库</a:t>
            </a:r>
            <a:endParaRPr lang="en-US" altLang="zh-CN" sz="3000" smtClean="0">
              <a:latin typeface="华文楷体" panose="02010600040101010101" pitchFamily="2" charset="-122"/>
              <a:ea typeface="华文楷体" panose="02010600040101010101" pitchFamily="2" charset="-122"/>
            </a:endParaRPr>
          </a:p>
          <a:p>
            <a:r>
              <a:rPr lang="zh-CN" altLang="en-US" sz="2800" smtClean="0"/>
              <a:t>数据库作为系统的后端，提高检索速度</a:t>
            </a:r>
            <a:endParaRPr lang="en-US" altLang="zh-CN" sz="2800"/>
          </a:p>
          <a:p>
            <a:endParaRPr lang="en-US" altLang="zh-CN" sz="2800">
              <a:latin typeface="华文楷体" panose="02010600040101010101" pitchFamily="2" charset="-122"/>
              <a:ea typeface="华文楷体" panose="02010600040101010101" pitchFamily="2" charset="-122"/>
            </a:endParaRPr>
          </a:p>
        </p:txBody>
      </p:sp>
      <p:sp>
        <p:nvSpPr>
          <p:cNvPr id="3" name="文本框 2"/>
          <p:cNvSpPr txBox="1"/>
          <p:nvPr/>
        </p:nvSpPr>
        <p:spPr>
          <a:xfrm>
            <a:off x="284016" y="1052678"/>
            <a:ext cx="7135093" cy="3102388"/>
          </a:xfrm>
          <a:prstGeom prst="rect">
            <a:avLst/>
          </a:prstGeom>
          <a:noFill/>
        </p:spPr>
        <p:txBody>
          <a:bodyPr wrap="square" rtlCol="0">
            <a:spAutoFit/>
          </a:bodyPr>
          <a:lstStyle/>
          <a:p>
            <a:pPr>
              <a:lnSpc>
                <a:spcPct val="120000"/>
              </a:lnSpc>
            </a:pPr>
            <a:r>
              <a:rPr lang="zh-CN" altLang="en-US" sz="2600" smtClean="0"/>
              <a:t>文本文件</a:t>
            </a:r>
            <a:r>
              <a:rPr lang="zh-CN" altLang="en-US" sz="2600" smtClean="0"/>
              <a:t>存储</a:t>
            </a:r>
            <a:endParaRPr lang="en-US" altLang="zh-CN" sz="2600" smtClean="0"/>
          </a:p>
          <a:p>
            <a:pPr marL="285750" indent="-285750">
              <a:lnSpc>
                <a:spcPct val="120000"/>
              </a:lnSpc>
              <a:buFont typeface="Wingdings" panose="05000000000000000000" pitchFamily="2" charset="2"/>
              <a:buChar char="Ø"/>
            </a:pPr>
            <a:r>
              <a:rPr lang="zh-CN" altLang="en-US" sz="2200" smtClean="0"/>
              <a:t>查询</a:t>
            </a:r>
            <a:r>
              <a:rPr lang="zh-CN" altLang="en-US" sz="2200" smtClean="0"/>
              <a:t>速度</a:t>
            </a:r>
            <a:r>
              <a:rPr lang="zh-CN" altLang="en-US" sz="2200" smtClean="0"/>
              <a:t>慢</a:t>
            </a:r>
            <a:r>
              <a:rPr lang="zh-CN" altLang="en-US" sz="2200" smtClean="0"/>
              <a:t>，</a:t>
            </a:r>
            <a:r>
              <a:rPr lang="zh-CN" altLang="en-US" sz="2200"/>
              <a:t>对批量（多页文档）检索</a:t>
            </a:r>
            <a:r>
              <a:rPr lang="zh-CN" altLang="en-US" sz="2200"/>
              <a:t>支持</a:t>
            </a:r>
            <a:r>
              <a:rPr lang="zh-CN" altLang="en-US" sz="2200" smtClean="0"/>
              <a:t>不好</a:t>
            </a:r>
            <a:endParaRPr lang="en-US" altLang="zh-CN"/>
          </a:p>
          <a:p>
            <a:pPr>
              <a:lnSpc>
                <a:spcPct val="120000"/>
              </a:lnSpc>
            </a:pPr>
            <a:endParaRPr lang="en-US" altLang="zh-CN" sz="2600" smtClean="0"/>
          </a:p>
          <a:p>
            <a:pPr>
              <a:lnSpc>
                <a:spcPct val="120000"/>
              </a:lnSpc>
            </a:pPr>
            <a:r>
              <a:rPr lang="zh-CN" altLang="en-US" sz="2600" smtClean="0"/>
              <a:t>数据库存储</a:t>
            </a:r>
            <a:endParaRPr lang="en-US" altLang="zh-CN" sz="2600"/>
          </a:p>
          <a:p>
            <a:pPr>
              <a:lnSpc>
                <a:spcPct val="120000"/>
              </a:lnSpc>
            </a:pPr>
            <a:r>
              <a:rPr lang="zh-CN" altLang="en-US" sz="2600" smtClean="0"/>
              <a:t>使用的数据库为</a:t>
            </a:r>
            <a:r>
              <a:rPr lang="en-US" altLang="zh-CN" sz="2600" smtClean="0"/>
              <a:t>SQL</a:t>
            </a:r>
            <a:r>
              <a:rPr lang="en-US" altLang="zh-CN" sz="2600" smtClean="0"/>
              <a:t>ite</a:t>
            </a:r>
            <a:endParaRPr lang="en-US" altLang="zh-CN" sz="2600" smtClean="0"/>
          </a:p>
          <a:p>
            <a:pPr>
              <a:lnSpc>
                <a:spcPct val="120000"/>
              </a:lnSpc>
            </a:pPr>
            <a:r>
              <a:rPr lang="zh-CN" altLang="en-US" sz="2200" smtClean="0"/>
              <a:t>表的模式（</a:t>
            </a:r>
            <a:r>
              <a:rPr lang="en-US" altLang="zh-CN" sz="2200" smtClean="0"/>
              <a:t>schema</a:t>
            </a:r>
            <a:r>
              <a:rPr lang="zh-CN" altLang="en-US" sz="2200" smtClean="0"/>
              <a:t>）</a:t>
            </a:r>
            <a:endParaRPr lang="en-US" altLang="zh-CN" sz="2200" smtClean="0"/>
          </a:p>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658" y="3853777"/>
            <a:ext cx="8023124" cy="377399"/>
          </a:xfrm>
          <a:prstGeom prst="rect">
            <a:avLst/>
          </a:prstGeom>
        </p:spPr>
      </p:pic>
      <p:sp>
        <p:nvSpPr>
          <p:cNvPr id="5" name="文本框 4"/>
          <p:cNvSpPr txBox="1"/>
          <p:nvPr/>
        </p:nvSpPr>
        <p:spPr>
          <a:xfrm>
            <a:off x="284016" y="4684686"/>
            <a:ext cx="9013367" cy="2529923"/>
          </a:xfrm>
          <a:prstGeom prst="rect">
            <a:avLst/>
          </a:prstGeom>
          <a:noFill/>
        </p:spPr>
        <p:txBody>
          <a:bodyPr wrap="square" rtlCol="0">
            <a:spAutoFit/>
          </a:bodyPr>
          <a:lstStyle/>
          <a:p>
            <a:pPr>
              <a:lnSpc>
                <a:spcPct val="120000"/>
              </a:lnSpc>
            </a:pPr>
            <a:r>
              <a:rPr lang="en-US" altLang="zh-CN" sz="2200" smtClean="0"/>
              <a:t>1)</a:t>
            </a:r>
            <a:r>
              <a:rPr lang="zh-CN" altLang="en-US" sz="2200" smtClean="0"/>
              <a:t>元组</a:t>
            </a:r>
            <a:r>
              <a:rPr lang="zh-CN" altLang="en-US" sz="2200"/>
              <a:t>的</a:t>
            </a:r>
            <a:r>
              <a:rPr lang="zh-CN" altLang="en-US" sz="2200" smtClean="0"/>
              <a:t>属性包含下一个字符和其后第二个字符的类别</a:t>
            </a:r>
            <a:endParaRPr lang="en-US" altLang="zh-CN" sz="2200" smtClean="0"/>
          </a:p>
          <a:p>
            <a:pPr marL="342900" indent="-342900">
              <a:lnSpc>
                <a:spcPct val="120000"/>
              </a:lnSpc>
              <a:buFont typeface="Wingdings" panose="05000000000000000000" pitchFamily="2" charset="2"/>
              <a:buChar char="Ø"/>
            </a:pPr>
            <a:r>
              <a:rPr lang="zh-CN" altLang="en-US" sz="2200" smtClean="0"/>
              <a:t>多个字符组成的关键词检索更方便</a:t>
            </a:r>
            <a:endParaRPr lang="en-US" altLang="zh-CN" sz="2200" smtClean="0"/>
          </a:p>
          <a:p>
            <a:pPr>
              <a:lnSpc>
                <a:spcPct val="120000"/>
              </a:lnSpc>
            </a:pPr>
            <a:r>
              <a:rPr lang="en-US" altLang="zh-CN" sz="2200" smtClean="0"/>
              <a:t>2)</a:t>
            </a:r>
            <a:r>
              <a:rPr lang="zh-CN" altLang="en-US" sz="2200" smtClean="0"/>
              <a:t> 所有</a:t>
            </a:r>
            <a:r>
              <a:rPr lang="zh-CN" altLang="en-US" sz="2200" smtClean="0"/>
              <a:t>信息存在一张表</a:t>
            </a:r>
            <a:endParaRPr lang="en-US" altLang="zh-CN" sz="2200" smtClean="0"/>
          </a:p>
          <a:p>
            <a:pPr marL="342900" indent="-342900">
              <a:lnSpc>
                <a:spcPct val="120000"/>
              </a:lnSpc>
              <a:buFont typeface="Wingdings" panose="05000000000000000000" pitchFamily="2" charset="2"/>
              <a:buChar char="Ø"/>
            </a:pPr>
            <a:r>
              <a:rPr lang="zh-CN" altLang="en-US" sz="2200" smtClean="0"/>
              <a:t>避免多表的连接操作</a:t>
            </a:r>
            <a:r>
              <a:rPr lang="zh-CN" altLang="en-US" sz="2200" smtClean="0"/>
              <a:t>，降低检索的代价</a:t>
            </a:r>
            <a:endParaRPr lang="en-US" altLang="zh-CN" sz="2200"/>
          </a:p>
          <a:p>
            <a:pPr>
              <a:lnSpc>
                <a:spcPct val="120000"/>
              </a:lnSpc>
            </a:pPr>
            <a:r>
              <a:rPr lang="en-US" altLang="zh-CN" sz="2200" smtClean="0"/>
              <a:t>3)</a:t>
            </a:r>
            <a:r>
              <a:rPr lang="zh-CN" altLang="en-US" sz="2200"/>
              <a:t>在</a:t>
            </a:r>
            <a:r>
              <a:rPr lang="zh-CN" altLang="en-US" sz="2200" smtClean="0"/>
              <a:t>数据库中创建</a:t>
            </a:r>
            <a:r>
              <a:rPr lang="zh-CN" altLang="en-US" sz="2200" smtClean="0"/>
              <a:t>多列索引</a:t>
            </a:r>
            <a:r>
              <a:rPr lang="en-US" altLang="zh-CN" sz="2200" smtClean="0"/>
              <a:t>(multicolumn index)</a:t>
            </a:r>
            <a:r>
              <a:rPr lang="zh-CN" altLang="en-US" sz="2200" smtClean="0"/>
              <a:t>进一步加速</a:t>
            </a:r>
            <a:endParaRPr lang="en-US" altLang="zh-CN" sz="2200" smtClean="0"/>
          </a:p>
          <a:p>
            <a:pPr>
              <a:lnSpc>
                <a:spcPct val="120000"/>
              </a:lnSpc>
            </a:pPr>
            <a:endParaRPr lang="zh-CN" altLang="en-US" sz="2200"/>
          </a:p>
        </p:txBody>
      </p:sp>
      <p:sp>
        <p:nvSpPr>
          <p:cNvPr id="6" name="文本框 5"/>
          <p:cNvSpPr txBox="1"/>
          <p:nvPr/>
        </p:nvSpPr>
        <p:spPr>
          <a:xfrm>
            <a:off x="371658" y="4331606"/>
            <a:ext cx="8206004" cy="369332"/>
          </a:xfrm>
          <a:prstGeom prst="rect">
            <a:avLst/>
          </a:prstGeom>
          <a:noFill/>
        </p:spPr>
        <p:txBody>
          <a:bodyPr wrap="square" rtlCol="0">
            <a:spAutoFit/>
          </a:bodyPr>
          <a:lstStyle/>
          <a:p>
            <a:r>
              <a:rPr lang="en-US" altLang="zh-CN" smtClean="0"/>
              <a:t>100                     “2862, 1161, 2912, 1199”    2922 </a:t>
            </a:r>
            <a:r>
              <a:rPr lang="zh-CN" altLang="en-US" smtClean="0"/>
              <a:t>（王）</a:t>
            </a:r>
            <a:r>
              <a:rPr lang="en-US" altLang="zh-CN" smtClean="0"/>
              <a:t>        950 </a:t>
            </a:r>
            <a:r>
              <a:rPr lang="zh-CN" altLang="en-US" smtClean="0"/>
              <a:t>（太）</a:t>
            </a:r>
            <a:r>
              <a:rPr lang="en-US" altLang="zh-CN" smtClean="0"/>
              <a:t>         637</a:t>
            </a:r>
            <a:r>
              <a:rPr lang="zh-CN" altLang="en-US" smtClean="0"/>
              <a:t>（后）</a:t>
            </a:r>
            <a:endParaRPr lang="zh-CN" altLang="en-US"/>
          </a:p>
        </p:txBody>
      </p:sp>
      <p:sp>
        <p:nvSpPr>
          <p:cNvPr id="7" name="文本框 6"/>
          <p:cNvSpPr txBox="1"/>
          <p:nvPr/>
        </p:nvSpPr>
        <p:spPr>
          <a:xfrm>
            <a:off x="8525991" y="6388188"/>
            <a:ext cx="498191" cy="372066"/>
          </a:xfrm>
          <a:prstGeom prst="rect">
            <a:avLst/>
          </a:prstGeom>
          <a:noFill/>
        </p:spPr>
        <p:txBody>
          <a:bodyPr wrap="square" rtlCol="0">
            <a:spAutoFit/>
          </a:bodyPr>
          <a:lstStyle/>
          <a:p>
            <a:r>
              <a:rPr lang="en-US" altLang="zh-CN" smtClean="0"/>
              <a:t>14</a:t>
            </a:r>
            <a:endParaRPr lang="zh-CN" altLang="en-US"/>
          </a:p>
        </p:txBody>
      </p:sp>
    </p:spTree>
    <p:extLst>
      <p:ext uri="{BB962C8B-B14F-4D97-AF65-F5344CB8AC3E}">
        <p14:creationId xmlns:p14="http://schemas.microsoft.com/office/powerpoint/2010/main" val="1773241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4116315162"/>
              </p:ext>
            </p:extLst>
          </p:nvPr>
        </p:nvGraphicFramePr>
        <p:xfrm>
          <a:off x="349715" y="1339361"/>
          <a:ext cx="3953772" cy="2296468"/>
        </p:xfrm>
        <a:graphic>
          <a:graphicData uri="http://schemas.openxmlformats.org/drawingml/2006/table">
            <a:tbl>
              <a:tblPr/>
              <a:tblGrid>
                <a:gridCol w="1317924">
                  <a:extLst>
                    <a:ext uri="{9D8B030D-6E8A-4147-A177-3AD203B41FA5}">
                      <a16:colId xmlns:a16="http://schemas.microsoft.com/office/drawing/2014/main" val="662243064"/>
                    </a:ext>
                  </a:extLst>
                </a:gridCol>
                <a:gridCol w="1317924">
                  <a:extLst>
                    <a:ext uri="{9D8B030D-6E8A-4147-A177-3AD203B41FA5}">
                      <a16:colId xmlns:a16="http://schemas.microsoft.com/office/drawing/2014/main" val="1782403454"/>
                    </a:ext>
                  </a:extLst>
                </a:gridCol>
                <a:gridCol w="1317924">
                  <a:extLst>
                    <a:ext uri="{9D8B030D-6E8A-4147-A177-3AD203B41FA5}">
                      <a16:colId xmlns:a16="http://schemas.microsoft.com/office/drawing/2014/main" val="3782447261"/>
                    </a:ext>
                  </a:extLst>
                </a:gridCol>
              </a:tblGrid>
              <a:tr h="781123">
                <a:tc>
                  <a:txBody>
                    <a:bodyPr/>
                    <a:lstStyle/>
                    <a:p>
                      <a:pPr algn="ctr" fontAlgn="ct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IOU</a:t>
                      </a:r>
                      <a:r>
                        <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阈值</a:t>
                      </a:r>
                      <a:endParaRPr lang="zh-CN" altLang="en-US" sz="26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Recall</a:t>
                      </a:r>
                      <a:endPar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Precision</a:t>
                      </a:r>
                      <a:endPar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15271972"/>
                  </a:ext>
                </a:extLst>
              </a:tr>
              <a:tr h="49351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0.25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83.73%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81.22%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6981345"/>
                  </a:ext>
                </a:extLst>
              </a:tr>
              <a:tr h="54774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75.52%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73.30%</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0648425"/>
                  </a:ext>
                </a:extLst>
              </a:tr>
              <a:tr h="474095">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0.75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53.89%</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52.42%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2114035"/>
                  </a:ext>
                </a:extLst>
              </a:tr>
            </a:tbl>
          </a:graphicData>
        </a:graphic>
      </p:graphicFrame>
      <p:sp>
        <p:nvSpPr>
          <p:cNvPr id="2" name="文本框 1"/>
          <p:cNvSpPr txBox="1"/>
          <p:nvPr/>
        </p:nvSpPr>
        <p:spPr>
          <a:xfrm>
            <a:off x="284400" y="144000"/>
            <a:ext cx="3013023" cy="553998"/>
          </a:xfrm>
          <a:prstGeom prst="rect">
            <a:avLst/>
          </a:prstGeom>
          <a:noFill/>
        </p:spPr>
        <p:txBody>
          <a:bodyPr wrap="square" rtlCol="0">
            <a:spAutoFit/>
          </a:bodyPr>
          <a:lstStyle/>
          <a:p>
            <a:r>
              <a:rPr lang="zh-CN" altLang="en-US" sz="3000"/>
              <a:t>四</a:t>
            </a:r>
            <a:r>
              <a:rPr lang="en-US" altLang="zh-CN" sz="3000" smtClean="0"/>
              <a:t>.</a:t>
            </a:r>
            <a:r>
              <a:rPr lang="zh-CN" altLang="en-US" sz="3000" smtClean="0"/>
              <a:t>实验结果</a:t>
            </a:r>
            <a:endParaRPr lang="zh-CN" altLang="en-US" sz="3000"/>
          </a:p>
        </p:txBody>
      </p:sp>
      <p:graphicFrame>
        <p:nvGraphicFramePr>
          <p:cNvPr id="6" name="表格 5"/>
          <p:cNvGraphicFramePr>
            <a:graphicFrameLocks noGrp="1"/>
          </p:cNvGraphicFramePr>
          <p:nvPr>
            <p:extLst>
              <p:ext uri="{D42A27DB-BD31-4B8C-83A1-F6EECF244321}">
                <p14:modId xmlns:p14="http://schemas.microsoft.com/office/powerpoint/2010/main" val="3954396453"/>
              </p:ext>
            </p:extLst>
          </p:nvPr>
        </p:nvGraphicFramePr>
        <p:xfrm>
          <a:off x="4595978" y="1339362"/>
          <a:ext cx="3952800" cy="2296801"/>
        </p:xfrm>
        <a:graphic>
          <a:graphicData uri="http://schemas.openxmlformats.org/drawingml/2006/table">
            <a:tbl>
              <a:tblPr/>
              <a:tblGrid>
                <a:gridCol w="1317600">
                  <a:extLst>
                    <a:ext uri="{9D8B030D-6E8A-4147-A177-3AD203B41FA5}">
                      <a16:colId xmlns:a16="http://schemas.microsoft.com/office/drawing/2014/main" val="662243064"/>
                    </a:ext>
                  </a:extLst>
                </a:gridCol>
                <a:gridCol w="1317600">
                  <a:extLst>
                    <a:ext uri="{9D8B030D-6E8A-4147-A177-3AD203B41FA5}">
                      <a16:colId xmlns:a16="http://schemas.microsoft.com/office/drawing/2014/main" val="1782403454"/>
                    </a:ext>
                  </a:extLst>
                </a:gridCol>
                <a:gridCol w="1317600">
                  <a:extLst>
                    <a:ext uri="{9D8B030D-6E8A-4147-A177-3AD203B41FA5}">
                      <a16:colId xmlns:a16="http://schemas.microsoft.com/office/drawing/2014/main" val="3782447261"/>
                    </a:ext>
                  </a:extLst>
                </a:gridCol>
              </a:tblGrid>
              <a:tr h="825332">
                <a:tc>
                  <a:txBody>
                    <a:bodyPr/>
                    <a:lstStyle/>
                    <a:p>
                      <a:pPr algn="ctr" fontAlgn="ct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IOU</a:t>
                      </a:r>
                      <a:r>
                        <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阈值</a:t>
                      </a:r>
                      <a:endParaRPr lang="zh-CN" altLang="en-US" sz="26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Recall</a:t>
                      </a:r>
                      <a:endPar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Precision</a:t>
                      </a:r>
                      <a:endPar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15271972"/>
                  </a:ext>
                </a:extLst>
              </a:tr>
              <a:tr h="479221">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0.25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92.54%</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96.40%</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6981345"/>
                  </a:ext>
                </a:extLst>
              </a:tr>
              <a:tr h="531881">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91.01%</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94.77%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0648425"/>
                  </a:ext>
                </a:extLst>
              </a:tr>
              <a:tr h="460367">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0.75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73.87%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76.71%</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2114035"/>
                  </a:ext>
                </a:extLst>
              </a:tr>
            </a:tbl>
          </a:graphicData>
        </a:graphic>
      </p:graphicFrame>
      <p:sp>
        <p:nvSpPr>
          <p:cNvPr id="7" name="矩形 6"/>
          <p:cNvSpPr/>
          <p:nvPr/>
        </p:nvSpPr>
        <p:spPr>
          <a:xfrm>
            <a:off x="4346237" y="766320"/>
            <a:ext cx="5260559" cy="492443"/>
          </a:xfrm>
          <a:prstGeom prst="rect">
            <a:avLst/>
          </a:prstGeom>
        </p:spPr>
        <p:txBody>
          <a:bodyPr wrap="square">
            <a:spAutoFit/>
          </a:bodyPr>
          <a:lstStyle/>
          <a:p>
            <a:r>
              <a:rPr lang="en-US" altLang="zh-CN" sz="2600"/>
              <a:t> </a:t>
            </a:r>
            <a:r>
              <a:rPr lang="zh-CN" altLang="en-US" sz="2600" smtClean="0"/>
              <a:t>基于</a:t>
            </a:r>
            <a:r>
              <a:rPr lang="zh-CN" altLang="en-US" sz="2600"/>
              <a:t>深度学习的字符定位算法</a:t>
            </a:r>
          </a:p>
        </p:txBody>
      </p:sp>
      <p:sp>
        <p:nvSpPr>
          <p:cNvPr id="8" name="矩形 7"/>
          <p:cNvSpPr/>
          <p:nvPr/>
        </p:nvSpPr>
        <p:spPr>
          <a:xfrm>
            <a:off x="284399" y="766320"/>
            <a:ext cx="6692118" cy="492443"/>
          </a:xfrm>
          <a:prstGeom prst="rect">
            <a:avLst/>
          </a:prstGeom>
        </p:spPr>
        <p:txBody>
          <a:bodyPr wrap="square">
            <a:spAutoFit/>
          </a:bodyPr>
          <a:lstStyle/>
          <a:p>
            <a:r>
              <a:rPr lang="zh-CN" altLang="en-US" sz="2600" smtClean="0"/>
              <a:t>基于</a:t>
            </a:r>
            <a:r>
              <a:rPr lang="zh-CN" altLang="en-US" sz="2600"/>
              <a:t>投影的字符定位</a:t>
            </a:r>
            <a:r>
              <a:rPr lang="zh-CN" altLang="en-US" sz="2600" smtClean="0"/>
              <a:t>算法</a:t>
            </a:r>
            <a:endParaRPr lang="en-US" altLang="zh-CN" sz="2600"/>
          </a:p>
        </p:txBody>
      </p:sp>
      <p:graphicFrame>
        <p:nvGraphicFramePr>
          <p:cNvPr id="9" name="表格 8"/>
          <p:cNvGraphicFramePr>
            <a:graphicFrameLocks noGrp="1"/>
          </p:cNvGraphicFramePr>
          <p:nvPr>
            <p:extLst>
              <p:ext uri="{D42A27DB-BD31-4B8C-83A1-F6EECF244321}">
                <p14:modId xmlns:p14="http://schemas.microsoft.com/office/powerpoint/2010/main" val="2239020190"/>
              </p:ext>
            </p:extLst>
          </p:nvPr>
        </p:nvGraphicFramePr>
        <p:xfrm>
          <a:off x="349715" y="4227787"/>
          <a:ext cx="5981076" cy="2565127"/>
        </p:xfrm>
        <a:graphic>
          <a:graphicData uri="http://schemas.openxmlformats.org/drawingml/2006/table">
            <a:tbl>
              <a:tblPr/>
              <a:tblGrid>
                <a:gridCol w="2990537">
                  <a:extLst>
                    <a:ext uri="{9D8B030D-6E8A-4147-A177-3AD203B41FA5}">
                      <a16:colId xmlns:a16="http://schemas.microsoft.com/office/drawing/2014/main" val="662243064"/>
                    </a:ext>
                  </a:extLst>
                </a:gridCol>
                <a:gridCol w="2990539">
                  <a:extLst>
                    <a:ext uri="{9D8B030D-6E8A-4147-A177-3AD203B41FA5}">
                      <a16:colId xmlns:a16="http://schemas.microsoft.com/office/drawing/2014/main" val="1782403454"/>
                    </a:ext>
                  </a:extLst>
                </a:gridCol>
              </a:tblGrid>
              <a:tr h="378992">
                <a:tc>
                  <a:txBody>
                    <a:bodyPr/>
                    <a:lstStyle/>
                    <a:p>
                      <a:pPr algn="ctr" fontAlgn="ct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网络结构</a:t>
                      </a:r>
                      <a:endParaRPr lang="zh-CN" altLang="en-US" sz="2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准确率</a:t>
                      </a: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15271972"/>
                  </a:ext>
                </a:extLst>
              </a:tr>
              <a:tr h="37477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Baseline</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68.61%</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79865995"/>
                  </a:ext>
                </a:extLst>
              </a:tr>
              <a:tr h="37477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a:t>
                      </a: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预训练</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84.22%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6981345"/>
                  </a:ext>
                </a:extLst>
              </a:tr>
              <a:tr h="37477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a:t>
                      </a: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生成样本</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87.26%</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0648425"/>
                  </a:ext>
                </a:extLst>
              </a:tr>
              <a:tr h="37477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+CGNL</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89.75%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2084066"/>
                  </a:ext>
                </a:extLst>
              </a:tr>
              <a:tr h="37477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a:t>
                      </a: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空洞卷积，矩形卷积核</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90.33%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2114035"/>
                  </a:ext>
                </a:extLst>
              </a:tr>
            </a:tbl>
          </a:graphicData>
        </a:graphic>
      </p:graphicFrame>
      <p:sp>
        <p:nvSpPr>
          <p:cNvPr id="10" name="矩形 9"/>
          <p:cNvSpPr/>
          <p:nvPr/>
        </p:nvSpPr>
        <p:spPr>
          <a:xfrm>
            <a:off x="349715" y="3712953"/>
            <a:ext cx="1518364" cy="492443"/>
          </a:xfrm>
          <a:prstGeom prst="rect">
            <a:avLst/>
          </a:prstGeom>
        </p:spPr>
        <p:txBody>
          <a:bodyPr wrap="none">
            <a:spAutoFit/>
          </a:bodyPr>
          <a:lstStyle/>
          <a:p>
            <a:r>
              <a:rPr lang="zh-CN" altLang="en-US" sz="2600" smtClean="0">
                <a:latin typeface="华文楷体" panose="02010600040101010101" pitchFamily="2" charset="-122"/>
                <a:ea typeface="华文楷体" panose="02010600040101010101" pitchFamily="2" charset="-122"/>
              </a:rPr>
              <a:t>字符识别</a:t>
            </a:r>
            <a:endParaRPr lang="en-US" altLang="zh-CN" sz="2600">
              <a:latin typeface="华文楷体" panose="02010600040101010101" pitchFamily="2" charset="-122"/>
              <a:ea typeface="华文楷体" panose="02010600040101010101" pitchFamily="2" charset="-122"/>
            </a:endParaRPr>
          </a:p>
        </p:txBody>
      </p:sp>
      <p:sp>
        <p:nvSpPr>
          <p:cNvPr id="11" name="文本框 10"/>
          <p:cNvSpPr txBox="1"/>
          <p:nvPr/>
        </p:nvSpPr>
        <p:spPr>
          <a:xfrm>
            <a:off x="8525991" y="6388188"/>
            <a:ext cx="498191" cy="372066"/>
          </a:xfrm>
          <a:prstGeom prst="rect">
            <a:avLst/>
          </a:prstGeom>
          <a:noFill/>
        </p:spPr>
        <p:txBody>
          <a:bodyPr wrap="square" rtlCol="0">
            <a:spAutoFit/>
          </a:bodyPr>
          <a:lstStyle/>
          <a:p>
            <a:r>
              <a:rPr lang="en-US" altLang="zh-CN" smtClean="0"/>
              <a:t>15</a:t>
            </a:r>
            <a:endParaRPr lang="zh-CN" altLang="en-US"/>
          </a:p>
        </p:txBody>
      </p:sp>
    </p:spTree>
    <p:extLst>
      <p:ext uri="{BB962C8B-B14F-4D97-AF65-F5344CB8AC3E}">
        <p14:creationId xmlns:p14="http://schemas.microsoft.com/office/powerpoint/2010/main" val="2193161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4400" y="144000"/>
            <a:ext cx="3013023" cy="553998"/>
          </a:xfrm>
          <a:prstGeom prst="rect">
            <a:avLst/>
          </a:prstGeom>
          <a:noFill/>
        </p:spPr>
        <p:txBody>
          <a:bodyPr wrap="square" rtlCol="0">
            <a:spAutoFit/>
          </a:bodyPr>
          <a:lstStyle/>
          <a:p>
            <a:r>
              <a:rPr lang="zh-CN" altLang="en-US" sz="3000"/>
              <a:t>四</a:t>
            </a:r>
            <a:r>
              <a:rPr lang="en-US" altLang="zh-CN" sz="3000" smtClean="0"/>
              <a:t>.</a:t>
            </a:r>
            <a:r>
              <a:rPr lang="zh-CN" altLang="en-US" sz="3000" smtClean="0"/>
              <a:t>实验结果</a:t>
            </a:r>
            <a:endParaRPr lang="zh-CN" altLang="en-US" sz="3000"/>
          </a:p>
        </p:txBody>
      </p:sp>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1735321814"/>
                  </p:ext>
                </p:extLst>
              </p:nvPr>
            </p:nvGraphicFramePr>
            <p:xfrm>
              <a:off x="2474163" y="1442695"/>
              <a:ext cx="6094628" cy="5125447"/>
            </p:xfrm>
            <a:graphic>
              <a:graphicData uri="http://schemas.openxmlformats.org/drawingml/2006/table">
                <a:tbl>
                  <a:tblPr/>
                  <a:tblGrid>
                    <a:gridCol w="2031542">
                      <a:extLst>
                        <a:ext uri="{9D8B030D-6E8A-4147-A177-3AD203B41FA5}">
                          <a16:colId xmlns:a16="http://schemas.microsoft.com/office/drawing/2014/main" val="662243064"/>
                        </a:ext>
                      </a:extLst>
                    </a:gridCol>
                    <a:gridCol w="2031543">
                      <a:extLst>
                        <a:ext uri="{9D8B030D-6E8A-4147-A177-3AD203B41FA5}">
                          <a16:colId xmlns:a16="http://schemas.microsoft.com/office/drawing/2014/main" val="1782403454"/>
                        </a:ext>
                      </a:extLst>
                    </a:gridCol>
                    <a:gridCol w="2031543">
                      <a:extLst>
                        <a:ext uri="{9D8B030D-6E8A-4147-A177-3AD203B41FA5}">
                          <a16:colId xmlns:a16="http://schemas.microsoft.com/office/drawing/2014/main" val="2430638423"/>
                        </a:ext>
                      </a:extLst>
                    </a:gridCol>
                  </a:tblGrid>
                  <a:tr h="378992">
                    <a:tc>
                      <a:txBody>
                        <a:bodyPr/>
                        <a:lstStyle/>
                        <a:p>
                          <a:pPr algn="ctr" fontAlgn="ct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查询关键词</a:t>
                          </a:r>
                          <a:endParaRPr lang="zh-CN" altLang="en-US" sz="2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方法</a:t>
                          </a:r>
                          <a:r>
                            <a:rPr lang="en-US" altLang="zh-CN"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1</a:t>
                          </a:r>
                          <a14:m>
                            <m:oMath xmlns:m="http://schemas.openxmlformats.org/officeDocument/2006/math">
                              <m:sSub>
                                <m:sSubPr>
                                  <m:ctrlP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ctrlPr>
                                </m:sSubPr>
                                <m:e>
                                  <m: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𝐴𝑃</m:t>
                                  </m:r>
                                </m:e>
                                <m:sub>
                                  <m: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50</m:t>
                                  </m:r>
                                </m:sub>
                              </m:sSub>
                            </m:oMath>
                          </a14:m>
                          <a:endParaRPr lang="zh-CN" altLang="en-US" sz="2800" b="0" i="1"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方法</a:t>
                          </a:r>
                          <a:r>
                            <a:rPr lang="en-US" altLang="zh-CN"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2</a:t>
                          </a:r>
                          <a14:m>
                            <m:oMath xmlns:m="http://schemas.openxmlformats.org/officeDocument/2006/math">
                              <m: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𝐴</m:t>
                              </m:r>
                              <m:sSub>
                                <m:sSubPr>
                                  <m:ctrlP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ctrlPr>
                                </m:sSubPr>
                                <m:e>
                                  <m: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𝑃</m:t>
                                  </m:r>
                                </m:e>
                                <m:sub>
                                  <m: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50</m:t>
                                  </m:r>
                                </m:sub>
                              </m:sSub>
                            </m:oMath>
                          </a14:m>
                          <a:endPar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15271972"/>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曰</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54.36%</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75.12%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79865995"/>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幽州</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85.71%</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6981345"/>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孔子</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27.37%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82.07%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0648425"/>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雍正</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52.60%</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72.78%</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2084066"/>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龍門</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81.82%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72.73%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2114035"/>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皇帝</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31.08%</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70.77%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6760984"/>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大司馬</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smtClean="0"/>
                            <a:t>72.73%</a:t>
                          </a:r>
                          <a:endParaRPr lang="zh-CN" altLang="en-US" sz="220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smtClean="0"/>
                            <a:t>72.73%</a:t>
                          </a:r>
                          <a:endParaRPr lang="zh-CN" altLang="en-US" sz="220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5540522"/>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王安石</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33.06%</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66.67%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6246423"/>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安仁縣</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17.39%</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65.22%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7619230"/>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王太后</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9.09%</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54.55%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75462758"/>
                      </a:ext>
                    </a:extLst>
                  </a:tr>
                  <a:tr h="374770">
                    <a:tc>
                      <a:txBody>
                        <a:bodyPr/>
                        <a:lstStyle/>
                        <a:p>
                          <a:pPr algn="ctr" fontAlgn="ctr"/>
                          <a14:m>
                            <m:oMathPara xmlns:m="http://schemas.openxmlformats.org/officeDocument/2006/math">
                              <m:oMathParaPr>
                                <m:jc m:val="centerGroup"/>
                              </m:oMathParaPr>
                              <m:oMath xmlns:m="http://schemas.openxmlformats.org/officeDocument/2006/math">
                                <m:r>
                                  <a:rPr lang="en-US" altLang="zh-CN" sz="22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𝑚𝐴𝑃</m:t>
                                </m:r>
                              </m:oMath>
                            </m:oMathPara>
                          </a14:m>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45.45%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71.83%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2124176"/>
                      </a:ext>
                    </a:extLst>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1735321814"/>
                  </p:ext>
                </p:extLst>
              </p:nvPr>
            </p:nvGraphicFramePr>
            <p:xfrm>
              <a:off x="2474163" y="1442695"/>
              <a:ext cx="6094628" cy="5125447"/>
            </p:xfrm>
            <a:graphic>
              <a:graphicData uri="http://schemas.openxmlformats.org/drawingml/2006/table">
                <a:tbl>
                  <a:tblPr/>
                  <a:tblGrid>
                    <a:gridCol w="2031542">
                      <a:extLst>
                        <a:ext uri="{9D8B030D-6E8A-4147-A177-3AD203B41FA5}">
                          <a16:colId xmlns:a16="http://schemas.microsoft.com/office/drawing/2014/main" val="662243064"/>
                        </a:ext>
                      </a:extLst>
                    </a:gridCol>
                    <a:gridCol w="2031543">
                      <a:extLst>
                        <a:ext uri="{9D8B030D-6E8A-4147-A177-3AD203B41FA5}">
                          <a16:colId xmlns:a16="http://schemas.microsoft.com/office/drawing/2014/main" val="1782403454"/>
                        </a:ext>
                      </a:extLst>
                    </a:gridCol>
                    <a:gridCol w="2031543">
                      <a:extLst>
                        <a:ext uri="{9D8B030D-6E8A-4147-A177-3AD203B41FA5}">
                          <a16:colId xmlns:a16="http://schemas.microsoft.com/office/drawing/2014/main" val="2430638423"/>
                        </a:ext>
                      </a:extLst>
                    </a:gridCol>
                  </a:tblGrid>
                  <a:tr h="431527">
                    <a:tc>
                      <a:txBody>
                        <a:bodyPr/>
                        <a:lstStyle/>
                        <a:p>
                          <a:pPr algn="ctr" fontAlgn="ct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查询关键词</a:t>
                          </a:r>
                          <a:endParaRPr lang="zh-CN" altLang="en-US" sz="2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endParaRPr lang="zh-CN"/>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601" t="-25352" r="-100901" b="-1115493"/>
                          </a:stretch>
                        </a:blipFill>
                      </a:tcPr>
                    </a:tc>
                    <a:tc>
                      <a:txBody>
                        <a:bodyPr/>
                        <a:lstStyle/>
                        <a:p>
                          <a:endParaRPr lang="zh-CN"/>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25352" r="-599" b="-1115493"/>
                          </a:stretch>
                        </a:blipFill>
                      </a:tcPr>
                    </a:tc>
                    <a:extLst>
                      <a:ext uri="{0D108BD9-81ED-4DB2-BD59-A6C34878D82A}">
                        <a16:rowId xmlns:a16="http://schemas.microsoft.com/office/drawing/2014/main" val="2815271972"/>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曰</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54.36%</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75.12%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79865995"/>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幽州</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85.71%</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6981345"/>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孔子</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27.37%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82.07%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0648425"/>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雍正</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52.60%</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72.78%</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2084066"/>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龍門</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81.82%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72.73%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2114035"/>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皇帝</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31.08%</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70.77%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6760984"/>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大司馬</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smtClean="0"/>
                            <a:t>72.73%</a:t>
                          </a:r>
                          <a:endParaRPr lang="zh-CN" altLang="en-US" sz="220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smtClean="0"/>
                            <a:t>72.73%</a:t>
                          </a:r>
                          <a:endParaRPr lang="zh-CN" altLang="en-US" sz="220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5540522"/>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王安石</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33.06%</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66.67%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6246423"/>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安仁縣</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17.39%</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65.22%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7619230"/>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王太后</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9.09%</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54.55%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75462758"/>
                      </a:ext>
                    </a:extLst>
                  </a:tr>
                  <a:tr h="426720">
                    <a:tc>
                      <a:txBody>
                        <a:bodyPr/>
                        <a:lstStyle/>
                        <a:p>
                          <a:endParaRPr lang="zh-CN"/>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9" t="-1128571" r="-200299" b="-30000"/>
                          </a:stretch>
                        </a:blipFill>
                      </a:tcPr>
                    </a:tc>
                    <a:tc>
                      <a:txBody>
                        <a:bodyPr/>
                        <a:lstStyle/>
                        <a:p>
                          <a:pPr algn="ctr"/>
                          <a:r>
                            <a:rPr lang="en-US" altLang="zh-CN" sz="2200" smtClean="0"/>
                            <a:t>45.45%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71.83%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2124176"/>
                      </a:ext>
                    </a:extLst>
                  </a:tr>
                </a:tbl>
              </a:graphicData>
            </a:graphic>
          </p:graphicFrame>
        </mc:Fallback>
      </mc:AlternateContent>
      <p:sp>
        <p:nvSpPr>
          <p:cNvPr id="6" name="文本框 5"/>
          <p:cNvSpPr txBox="1"/>
          <p:nvPr/>
        </p:nvSpPr>
        <p:spPr>
          <a:xfrm>
            <a:off x="284400" y="697998"/>
            <a:ext cx="5303600" cy="492443"/>
          </a:xfrm>
          <a:prstGeom prst="rect">
            <a:avLst/>
          </a:prstGeom>
          <a:noFill/>
        </p:spPr>
        <p:txBody>
          <a:bodyPr wrap="square" rtlCol="0">
            <a:spAutoFit/>
          </a:bodyPr>
          <a:lstStyle/>
          <a:p>
            <a:r>
              <a:rPr lang="zh-CN" altLang="en-US" sz="2600"/>
              <a:t>通过</a:t>
            </a:r>
            <a:r>
              <a:rPr lang="zh-CN" altLang="en-US" sz="2600" smtClean="0"/>
              <a:t>字符串查询 </a:t>
            </a:r>
            <a:r>
              <a:rPr lang="en-US" altLang="zh-CN" sz="2600" smtClean="0"/>
              <a:t>(query by string)</a:t>
            </a:r>
            <a:endParaRPr lang="zh-CN" altLang="en-US" sz="260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00" y="1442695"/>
            <a:ext cx="2014674" cy="686481"/>
          </a:xfrm>
          <a:prstGeom prst="rect">
            <a:avLst/>
          </a:prstGeom>
        </p:spPr>
      </p:pic>
      <p:sp>
        <p:nvSpPr>
          <p:cNvPr id="8" name="文本框 7"/>
          <p:cNvSpPr txBox="1"/>
          <p:nvPr/>
        </p:nvSpPr>
        <p:spPr>
          <a:xfrm>
            <a:off x="284400" y="697998"/>
            <a:ext cx="5303600" cy="492443"/>
          </a:xfrm>
          <a:prstGeom prst="rect">
            <a:avLst/>
          </a:prstGeom>
          <a:noFill/>
        </p:spPr>
        <p:txBody>
          <a:bodyPr wrap="square" rtlCol="0">
            <a:spAutoFit/>
          </a:bodyPr>
          <a:lstStyle/>
          <a:p>
            <a:r>
              <a:rPr lang="zh-CN" altLang="en-US" sz="2600" smtClean="0"/>
              <a:t>通过示例查询 </a:t>
            </a:r>
            <a:r>
              <a:rPr lang="en-US" altLang="zh-CN" sz="2600" smtClean="0"/>
              <a:t>(query by example)</a:t>
            </a:r>
            <a:endParaRPr lang="zh-CN" altLang="en-US" sz="260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696" y="1442695"/>
            <a:ext cx="852488" cy="2709863"/>
          </a:xfrm>
          <a:prstGeom prst="rect">
            <a:avLst/>
          </a:prstGeom>
        </p:spPr>
      </p:pic>
      <p:sp>
        <p:nvSpPr>
          <p:cNvPr id="12" name="文本框 11"/>
          <p:cNvSpPr txBox="1"/>
          <p:nvPr/>
        </p:nvSpPr>
        <p:spPr>
          <a:xfrm>
            <a:off x="8568791" y="6485934"/>
            <a:ext cx="498191" cy="372066"/>
          </a:xfrm>
          <a:prstGeom prst="rect">
            <a:avLst/>
          </a:prstGeom>
          <a:noFill/>
        </p:spPr>
        <p:txBody>
          <a:bodyPr wrap="square" rtlCol="0">
            <a:spAutoFit/>
          </a:bodyPr>
          <a:lstStyle/>
          <a:p>
            <a:r>
              <a:rPr lang="en-US" altLang="zh-CN" smtClean="0"/>
              <a:t>16</a:t>
            </a:r>
            <a:endParaRPr lang="zh-CN" altLang="en-US"/>
          </a:p>
        </p:txBody>
      </p:sp>
    </p:spTree>
    <p:extLst>
      <p:ext uri="{BB962C8B-B14F-4D97-AF65-F5344CB8AC3E}">
        <p14:creationId xmlns:p14="http://schemas.microsoft.com/office/powerpoint/2010/main" val="14220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6" grpId="1"/>
      <p:bldP spid="8"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4400" y="144000"/>
            <a:ext cx="3013023" cy="553998"/>
          </a:xfrm>
          <a:prstGeom prst="rect">
            <a:avLst/>
          </a:prstGeom>
          <a:noFill/>
        </p:spPr>
        <p:txBody>
          <a:bodyPr wrap="square" rtlCol="0">
            <a:spAutoFit/>
          </a:bodyPr>
          <a:lstStyle/>
          <a:p>
            <a:r>
              <a:rPr lang="zh-CN" altLang="en-US" sz="3000"/>
              <a:t>四</a:t>
            </a:r>
            <a:r>
              <a:rPr lang="en-US" altLang="zh-CN" sz="3000" smtClean="0"/>
              <a:t>.</a:t>
            </a:r>
            <a:r>
              <a:rPr lang="zh-CN" altLang="en-US" sz="3000"/>
              <a:t>实验结果</a:t>
            </a:r>
          </a:p>
        </p:txBody>
      </p:sp>
      <p:sp>
        <p:nvSpPr>
          <p:cNvPr id="16" name="矩形 15"/>
          <p:cNvSpPr/>
          <p:nvPr/>
        </p:nvSpPr>
        <p:spPr>
          <a:xfrm>
            <a:off x="284400" y="746506"/>
            <a:ext cx="6692118" cy="492443"/>
          </a:xfrm>
          <a:prstGeom prst="rect">
            <a:avLst/>
          </a:prstGeom>
        </p:spPr>
        <p:txBody>
          <a:bodyPr wrap="square">
            <a:spAutoFit/>
          </a:bodyPr>
          <a:lstStyle/>
          <a:p>
            <a:r>
              <a:rPr lang="zh-CN" altLang="en-US" sz="2600"/>
              <a:t>错误</a:t>
            </a:r>
            <a:r>
              <a:rPr lang="zh-CN" altLang="en-US" sz="2600" smtClean="0"/>
              <a:t>分析</a:t>
            </a:r>
            <a:endParaRPr lang="en-US" altLang="zh-CN" sz="2600"/>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68475" r="613" b="-254"/>
          <a:stretch/>
        </p:blipFill>
        <p:spPr>
          <a:xfrm>
            <a:off x="284400" y="1891510"/>
            <a:ext cx="2632971" cy="4160948"/>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8998" y="1891510"/>
            <a:ext cx="5817548" cy="4160948"/>
          </a:xfrm>
          <a:prstGeom prst="rect">
            <a:avLst/>
          </a:prstGeom>
        </p:spPr>
      </p:pic>
      <p:sp>
        <p:nvSpPr>
          <p:cNvPr id="13" name="文本框 12"/>
          <p:cNvSpPr txBox="1"/>
          <p:nvPr/>
        </p:nvSpPr>
        <p:spPr>
          <a:xfrm>
            <a:off x="198000" y="6052458"/>
            <a:ext cx="3394971" cy="769441"/>
          </a:xfrm>
          <a:prstGeom prst="rect">
            <a:avLst/>
          </a:prstGeom>
          <a:noFill/>
        </p:spPr>
        <p:txBody>
          <a:bodyPr wrap="square" rtlCol="0">
            <a:spAutoFit/>
          </a:bodyPr>
          <a:lstStyle/>
          <a:p>
            <a:r>
              <a:rPr lang="zh-CN" altLang="en-US" sz="2200" smtClean="0"/>
              <a:t>版面复杂，</a:t>
            </a:r>
            <a:endParaRPr lang="en-US" altLang="zh-CN" sz="2200" smtClean="0"/>
          </a:p>
          <a:p>
            <a:r>
              <a:rPr lang="zh-CN" altLang="en-US" sz="2200" smtClean="0"/>
              <a:t>关键词在并列的小字部分</a:t>
            </a:r>
            <a:endParaRPr lang="zh-CN" altLang="en-US" sz="2200"/>
          </a:p>
        </p:txBody>
      </p:sp>
      <p:sp>
        <p:nvSpPr>
          <p:cNvPr id="14" name="矩形 13"/>
          <p:cNvSpPr/>
          <p:nvPr/>
        </p:nvSpPr>
        <p:spPr>
          <a:xfrm>
            <a:off x="3831772" y="6150113"/>
            <a:ext cx="4572000" cy="430887"/>
          </a:xfrm>
          <a:prstGeom prst="rect">
            <a:avLst/>
          </a:prstGeom>
        </p:spPr>
        <p:txBody>
          <a:bodyPr>
            <a:spAutoFit/>
          </a:bodyPr>
          <a:lstStyle/>
          <a:p>
            <a:r>
              <a:rPr lang="zh-CN" altLang="en-US" sz="2200" smtClean="0"/>
              <a:t>版面存在一定倾斜，检测能力下降</a:t>
            </a:r>
            <a:endParaRPr lang="en-US" altLang="zh-CN" sz="2200"/>
          </a:p>
        </p:txBody>
      </p:sp>
      <p:sp>
        <p:nvSpPr>
          <p:cNvPr id="3" name="文本框 2"/>
          <p:cNvSpPr txBox="1"/>
          <p:nvPr/>
        </p:nvSpPr>
        <p:spPr>
          <a:xfrm>
            <a:off x="284400" y="1287457"/>
            <a:ext cx="1699014" cy="430887"/>
          </a:xfrm>
          <a:prstGeom prst="rect">
            <a:avLst/>
          </a:prstGeom>
          <a:noFill/>
        </p:spPr>
        <p:txBody>
          <a:bodyPr wrap="square" rtlCol="0">
            <a:spAutoFit/>
          </a:bodyPr>
          <a:lstStyle/>
          <a:p>
            <a:r>
              <a:rPr lang="zh-CN" altLang="en-US" sz="2200" smtClean="0"/>
              <a:t>查询“日”</a:t>
            </a:r>
            <a:endParaRPr lang="zh-CN" altLang="en-US" sz="2200"/>
          </a:p>
        </p:txBody>
      </p:sp>
      <p:sp>
        <p:nvSpPr>
          <p:cNvPr id="5" name="矩形 4"/>
          <p:cNvSpPr/>
          <p:nvPr/>
        </p:nvSpPr>
        <p:spPr>
          <a:xfrm>
            <a:off x="4976268" y="1288855"/>
            <a:ext cx="1877437" cy="430887"/>
          </a:xfrm>
          <a:prstGeom prst="rect">
            <a:avLst/>
          </a:prstGeom>
        </p:spPr>
        <p:txBody>
          <a:bodyPr wrap="none">
            <a:spAutoFit/>
          </a:bodyPr>
          <a:lstStyle/>
          <a:p>
            <a:r>
              <a:rPr lang="zh-CN" altLang="en-US" sz="2200"/>
              <a:t>查询</a:t>
            </a:r>
            <a:r>
              <a:rPr lang="zh-CN" altLang="en-US" sz="2200" smtClean="0"/>
              <a:t>“皇帝”</a:t>
            </a:r>
            <a:endParaRPr lang="zh-CN" altLang="en-US" sz="2200"/>
          </a:p>
        </p:txBody>
      </p:sp>
      <p:sp>
        <p:nvSpPr>
          <p:cNvPr id="17" name="文本框 16"/>
          <p:cNvSpPr txBox="1"/>
          <p:nvPr/>
        </p:nvSpPr>
        <p:spPr>
          <a:xfrm>
            <a:off x="8525991" y="6388188"/>
            <a:ext cx="498191" cy="372066"/>
          </a:xfrm>
          <a:prstGeom prst="rect">
            <a:avLst/>
          </a:prstGeom>
          <a:noFill/>
        </p:spPr>
        <p:txBody>
          <a:bodyPr wrap="square" rtlCol="0">
            <a:spAutoFit/>
          </a:bodyPr>
          <a:lstStyle/>
          <a:p>
            <a:r>
              <a:rPr lang="en-US" altLang="zh-CN" smtClean="0"/>
              <a:t>17</a:t>
            </a:r>
            <a:endParaRPr lang="zh-CN" altLang="en-US"/>
          </a:p>
        </p:txBody>
      </p:sp>
    </p:spTree>
    <p:extLst>
      <p:ext uri="{BB962C8B-B14F-4D97-AF65-F5344CB8AC3E}">
        <p14:creationId xmlns:p14="http://schemas.microsoft.com/office/powerpoint/2010/main" val="173900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3" grpId="0"/>
      <p:bldP spid="14" grpId="0"/>
      <p:bldP spid="3" grpId="0"/>
      <p:bldP spid="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3" name="图片 2"/>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4" name="文本框 3"/>
          <p:cNvSpPr txBox="1"/>
          <p:nvPr/>
        </p:nvSpPr>
        <p:spPr>
          <a:xfrm>
            <a:off x="163773" y="3083032"/>
            <a:ext cx="3123394" cy="523220"/>
          </a:xfrm>
          <a:prstGeom prst="rect">
            <a:avLst/>
          </a:prstGeom>
          <a:noFill/>
        </p:spPr>
        <p:txBody>
          <a:bodyPr wrap="square" rtlCol="0">
            <a:spAutoFit/>
          </a:bodyPr>
          <a:lstStyle/>
          <a:p>
            <a:r>
              <a:rPr lang="en-US" altLang="zh-CN" sz="28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28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5" name="组合 4"/>
          <p:cNvGrpSpPr/>
          <p:nvPr/>
        </p:nvGrpSpPr>
        <p:grpSpPr>
          <a:xfrm>
            <a:off x="0" y="1305569"/>
            <a:ext cx="9144000" cy="56736"/>
            <a:chOff x="30834" y="1305568"/>
            <a:chExt cx="8816454" cy="66133"/>
          </a:xfrm>
        </p:grpSpPr>
        <p:sp>
          <p:nvSpPr>
            <p:cNvPr id="6" name="矩形 5"/>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矩形 6"/>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cxnSp>
        <p:nvCxnSpPr>
          <p:cNvPr id="8" name="直接连接符 7"/>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p>
        </p:txBody>
      </p:sp>
      <p:sp>
        <p:nvSpPr>
          <p:cNvPr id="10"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ea typeface="华文楷体" panose="02010600040101010101" pitchFamily="2" charset="-122"/>
            </a:endParaRPr>
          </a:p>
        </p:txBody>
      </p:sp>
      <p:sp>
        <p:nvSpPr>
          <p:cNvPr id="11"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ea typeface="华文楷体" panose="02010600040101010101" pitchFamily="2" charset="-122"/>
            </a:endParaRPr>
          </a:p>
        </p:txBody>
      </p:sp>
      <p:sp>
        <p:nvSpPr>
          <p:cNvPr id="12" name="文本框 11"/>
          <p:cNvSpPr txBox="1"/>
          <p:nvPr/>
        </p:nvSpPr>
        <p:spPr>
          <a:xfrm>
            <a:off x="4227169" y="2131557"/>
            <a:ext cx="352982" cy="523220"/>
          </a:xfrm>
          <a:prstGeom prst="rect">
            <a:avLst/>
          </a:prstGeom>
          <a:noFill/>
        </p:spPr>
        <p:txBody>
          <a:bodyPr wrap="none" rtlCol="0">
            <a:spAutoFit/>
          </a:bodyPr>
          <a:lstStyle/>
          <a:p>
            <a:pPr algn="ctr"/>
            <a:r>
              <a:rPr lang="en-US" altLang="zh-CN" sz="2800" b="1" dirty="0">
                <a:solidFill>
                  <a:srgbClr val="5C307D"/>
                </a:solidFill>
                <a:latin typeface="华文楷体" panose="02010600040101010101" pitchFamily="2" charset="-122"/>
                <a:ea typeface="华文楷体" panose="02010600040101010101" pitchFamily="2" charset="-122"/>
              </a:rPr>
              <a:t>1</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4672634" y="2131557"/>
            <a:ext cx="2698175" cy="523220"/>
          </a:xfrm>
          <a:prstGeom prst="rect">
            <a:avLst/>
          </a:prstGeom>
          <a:noFill/>
        </p:spPr>
        <p:txBody>
          <a:bodyPr wrap="none" rtlCol="0">
            <a:spAutoFit/>
          </a:bodyPr>
          <a:lstStyle/>
          <a:p>
            <a:r>
              <a:rPr lang="zh-CN" altLang="en-US" sz="2800" b="1">
                <a:solidFill>
                  <a:schemeClr val="tx1">
                    <a:lumMod val="75000"/>
                    <a:lumOff val="25000"/>
                  </a:schemeClr>
                </a:solidFill>
                <a:ea typeface="华文楷体" panose="02010600040101010101" pitchFamily="2" charset="-122"/>
              </a:rPr>
              <a:t>课题</a:t>
            </a:r>
            <a:r>
              <a:rPr lang="zh-CN" altLang="en-US" sz="2800" b="1" smtClean="0">
                <a:solidFill>
                  <a:schemeClr val="tx1">
                    <a:lumMod val="75000"/>
                    <a:lumOff val="25000"/>
                  </a:schemeClr>
                </a:solidFill>
                <a:ea typeface="华文楷体" panose="02010600040101010101" pitchFamily="2" charset="-122"/>
              </a:rPr>
              <a:t>背景及意义</a:t>
            </a:r>
            <a:endParaRPr lang="zh-CN" altLang="en-US" sz="2800" b="1" dirty="0">
              <a:solidFill>
                <a:schemeClr val="tx1">
                  <a:lumMod val="75000"/>
                  <a:lumOff val="25000"/>
                </a:schemeClr>
              </a:solidFill>
              <a:ea typeface="华文楷体" panose="02010600040101010101" pitchFamily="2" charset="-122"/>
            </a:endParaRPr>
          </a:p>
        </p:txBody>
      </p:sp>
      <p:cxnSp>
        <p:nvCxnSpPr>
          <p:cNvPr id="14" name="直接连接符 13"/>
          <p:cNvCxnSpPr/>
          <p:nvPr/>
        </p:nvCxnSpPr>
        <p:spPr>
          <a:xfrm flipH="1">
            <a:off x="4426178" y="2311191"/>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227169" y="2746917"/>
            <a:ext cx="352982" cy="523220"/>
          </a:xfrm>
          <a:prstGeom prst="rect">
            <a:avLst/>
          </a:prstGeom>
          <a:noFill/>
        </p:spPr>
        <p:txBody>
          <a:bodyPr wrap="none" rtlCol="0">
            <a:spAutoFit/>
          </a:bodyPr>
          <a:lstStyle/>
          <a:p>
            <a:pPr algn="ctr"/>
            <a:r>
              <a:rPr lang="en-US" altLang="zh-CN" sz="2800" b="1" dirty="0">
                <a:solidFill>
                  <a:srgbClr val="5C307D"/>
                </a:solidFill>
                <a:latin typeface="华文楷体" panose="02010600040101010101" pitchFamily="2" charset="-122"/>
                <a:ea typeface="华文楷体" panose="02010600040101010101" pitchFamily="2" charset="-122"/>
              </a:rPr>
              <a:t>2</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4673591" y="2746917"/>
            <a:ext cx="1620957" cy="523220"/>
          </a:xfrm>
          <a:prstGeom prst="rect">
            <a:avLst/>
          </a:prstGeom>
          <a:noFill/>
        </p:spPr>
        <p:txBody>
          <a:bodyPr wrap="none" rtlCol="0">
            <a:spAutoFit/>
          </a:bodyPr>
          <a:lstStyle/>
          <a:p>
            <a:r>
              <a:rPr lang="zh-CN" altLang="en-US" sz="2800" b="1" smtClean="0">
                <a:solidFill>
                  <a:schemeClr val="tx1">
                    <a:lumMod val="75000"/>
                    <a:lumOff val="25000"/>
                  </a:schemeClr>
                </a:solidFill>
                <a:ea typeface="华文楷体" panose="02010600040101010101" pitchFamily="2" charset="-122"/>
              </a:rPr>
              <a:t>文献综述</a:t>
            </a:r>
            <a:endParaRPr lang="zh-CN" altLang="en-US" sz="2800" b="1" dirty="0">
              <a:solidFill>
                <a:schemeClr val="tx1">
                  <a:lumMod val="75000"/>
                  <a:lumOff val="25000"/>
                </a:schemeClr>
              </a:solidFill>
              <a:ea typeface="华文楷体" panose="02010600040101010101" pitchFamily="2" charset="-122"/>
            </a:endParaRPr>
          </a:p>
        </p:txBody>
      </p:sp>
      <p:cxnSp>
        <p:nvCxnSpPr>
          <p:cNvPr id="17" name="直接连接符 16"/>
          <p:cNvCxnSpPr/>
          <p:nvPr/>
        </p:nvCxnSpPr>
        <p:spPr>
          <a:xfrm flipH="1">
            <a:off x="4426178" y="2926551"/>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227169" y="3354256"/>
            <a:ext cx="352982" cy="523220"/>
          </a:xfrm>
          <a:prstGeom prst="rect">
            <a:avLst/>
          </a:prstGeom>
          <a:noFill/>
        </p:spPr>
        <p:txBody>
          <a:bodyPr wrap="none" rtlCol="0">
            <a:spAutoFit/>
          </a:bodyPr>
          <a:lstStyle/>
          <a:p>
            <a:pPr algn="ctr"/>
            <a:r>
              <a:rPr lang="en-US" altLang="zh-CN" sz="2800" b="1" dirty="0" smtClean="0">
                <a:solidFill>
                  <a:srgbClr val="5C307D"/>
                </a:solidFill>
                <a:latin typeface="华文楷体" panose="02010600040101010101" pitchFamily="2" charset="-122"/>
                <a:ea typeface="华文楷体" panose="02010600040101010101" pitchFamily="2" charset="-122"/>
              </a:rPr>
              <a:t>3</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4673591" y="3420982"/>
            <a:ext cx="184731" cy="523220"/>
          </a:xfrm>
          <a:prstGeom prst="rect">
            <a:avLst/>
          </a:prstGeom>
          <a:noFill/>
        </p:spPr>
        <p:txBody>
          <a:bodyPr wrap="none" rtlCol="0">
            <a:spAutoFit/>
          </a:bodyPr>
          <a:lstStyle/>
          <a:p>
            <a:endParaRPr lang="zh-CN" altLang="en-US" sz="2800" b="1" dirty="0">
              <a:solidFill>
                <a:schemeClr val="tx1">
                  <a:lumMod val="75000"/>
                  <a:lumOff val="25000"/>
                </a:schemeClr>
              </a:solidFill>
              <a:ea typeface="华文楷体" panose="02010600040101010101" pitchFamily="2" charset="-122"/>
            </a:endParaRPr>
          </a:p>
        </p:txBody>
      </p:sp>
      <p:cxnSp>
        <p:nvCxnSpPr>
          <p:cNvPr id="20" name="直接连接符 19"/>
          <p:cNvCxnSpPr/>
          <p:nvPr/>
        </p:nvCxnSpPr>
        <p:spPr>
          <a:xfrm flipH="1">
            <a:off x="4426178" y="3533890"/>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226212" y="3991359"/>
            <a:ext cx="352982" cy="523220"/>
          </a:xfrm>
          <a:prstGeom prst="rect">
            <a:avLst/>
          </a:prstGeom>
          <a:noFill/>
        </p:spPr>
        <p:txBody>
          <a:bodyPr wrap="none" rtlCol="0">
            <a:spAutoFit/>
          </a:bodyPr>
          <a:lstStyle/>
          <a:p>
            <a:pPr algn="ctr"/>
            <a:r>
              <a:rPr lang="en-US" altLang="zh-CN" sz="2800" b="1" dirty="0" smtClean="0">
                <a:solidFill>
                  <a:srgbClr val="5C307D"/>
                </a:solidFill>
                <a:latin typeface="华文楷体" panose="02010600040101010101" pitchFamily="2" charset="-122"/>
                <a:ea typeface="华文楷体" panose="02010600040101010101" pitchFamily="2" charset="-122"/>
              </a:rPr>
              <a:t>4</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4672634" y="3991359"/>
            <a:ext cx="1620957" cy="523220"/>
          </a:xfrm>
          <a:prstGeom prst="rect">
            <a:avLst/>
          </a:prstGeom>
          <a:noFill/>
        </p:spPr>
        <p:txBody>
          <a:bodyPr wrap="none" rtlCol="0">
            <a:spAutoFit/>
          </a:bodyPr>
          <a:lstStyle/>
          <a:p>
            <a:r>
              <a:rPr lang="zh-CN" altLang="en-US" sz="2800" b="1" smtClean="0">
                <a:solidFill>
                  <a:schemeClr val="tx1">
                    <a:lumMod val="75000"/>
                    <a:lumOff val="25000"/>
                  </a:schemeClr>
                </a:solidFill>
                <a:ea typeface="华文楷体" panose="02010600040101010101" pitchFamily="2" charset="-122"/>
              </a:rPr>
              <a:t>实验结果</a:t>
            </a:r>
            <a:endParaRPr lang="zh-CN" altLang="en-US" sz="2800" b="1" dirty="0">
              <a:solidFill>
                <a:schemeClr val="tx1">
                  <a:lumMod val="75000"/>
                  <a:lumOff val="25000"/>
                </a:schemeClr>
              </a:solidFill>
              <a:ea typeface="华文楷体" panose="02010600040101010101" pitchFamily="2" charset="-122"/>
            </a:endParaRPr>
          </a:p>
        </p:txBody>
      </p:sp>
      <p:cxnSp>
        <p:nvCxnSpPr>
          <p:cNvPr id="23" name="直接连接符 22"/>
          <p:cNvCxnSpPr/>
          <p:nvPr/>
        </p:nvCxnSpPr>
        <p:spPr>
          <a:xfrm flipH="1">
            <a:off x="4425221" y="4170993"/>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226212" y="4611630"/>
            <a:ext cx="352982" cy="523220"/>
          </a:xfrm>
          <a:prstGeom prst="rect">
            <a:avLst/>
          </a:prstGeom>
          <a:noFill/>
        </p:spPr>
        <p:txBody>
          <a:bodyPr wrap="none" rtlCol="0">
            <a:spAutoFit/>
          </a:bodyPr>
          <a:lstStyle/>
          <a:p>
            <a:pPr algn="ctr"/>
            <a:r>
              <a:rPr lang="en-US" altLang="zh-CN" sz="2800" b="1" dirty="0" smtClean="0">
                <a:solidFill>
                  <a:srgbClr val="5C307D"/>
                </a:solidFill>
                <a:latin typeface="华文楷体" panose="02010600040101010101" pitchFamily="2" charset="-122"/>
                <a:ea typeface="华文楷体" panose="02010600040101010101" pitchFamily="2" charset="-122"/>
              </a:rPr>
              <a:t>5</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4671677" y="4611630"/>
            <a:ext cx="1980029" cy="523220"/>
          </a:xfrm>
          <a:prstGeom prst="rect">
            <a:avLst/>
          </a:prstGeom>
          <a:noFill/>
        </p:spPr>
        <p:txBody>
          <a:bodyPr wrap="none" rtlCol="0">
            <a:spAutoFit/>
          </a:bodyPr>
          <a:lstStyle/>
          <a:p>
            <a:r>
              <a:rPr lang="zh-CN" altLang="en-US" sz="2800" b="1" smtClean="0">
                <a:solidFill>
                  <a:schemeClr val="tx1">
                    <a:lumMod val="75000"/>
                    <a:lumOff val="25000"/>
                  </a:schemeClr>
                </a:solidFill>
                <a:ea typeface="华文楷体" panose="02010600040101010101" pitchFamily="2" charset="-122"/>
              </a:rPr>
              <a:t>总结及展望</a:t>
            </a:r>
            <a:endParaRPr lang="zh-CN" altLang="en-US" sz="2800" b="1" dirty="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4425221" y="479126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226212" y="5298988"/>
            <a:ext cx="352982" cy="523220"/>
          </a:xfrm>
          <a:prstGeom prst="rect">
            <a:avLst/>
          </a:prstGeom>
          <a:noFill/>
        </p:spPr>
        <p:txBody>
          <a:bodyPr wrap="none" rtlCol="0">
            <a:spAutoFit/>
          </a:bodyPr>
          <a:lstStyle/>
          <a:p>
            <a:pPr algn="ctr"/>
            <a:r>
              <a:rPr lang="en-US" altLang="zh-CN" sz="2800" b="1" dirty="0" smtClean="0">
                <a:solidFill>
                  <a:srgbClr val="5C307D"/>
                </a:solidFill>
                <a:latin typeface="华文楷体" panose="02010600040101010101" pitchFamily="2" charset="-122"/>
                <a:ea typeface="华文楷体" panose="02010600040101010101" pitchFamily="2" charset="-122"/>
              </a:rPr>
              <a:t>6</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29" name="文本框 28"/>
          <p:cNvSpPr txBox="1"/>
          <p:nvPr/>
        </p:nvSpPr>
        <p:spPr>
          <a:xfrm>
            <a:off x="4672634" y="5298988"/>
            <a:ext cx="1620957" cy="523220"/>
          </a:xfrm>
          <a:prstGeom prst="rect">
            <a:avLst/>
          </a:prstGeom>
          <a:noFill/>
        </p:spPr>
        <p:txBody>
          <a:bodyPr wrap="none" rtlCol="0">
            <a:spAutoFit/>
          </a:bodyPr>
          <a:lstStyle/>
          <a:p>
            <a:r>
              <a:rPr lang="zh-CN" altLang="en-US" sz="2800" b="1">
                <a:solidFill>
                  <a:schemeClr val="tx1">
                    <a:lumMod val="75000"/>
                    <a:lumOff val="25000"/>
                  </a:schemeClr>
                </a:solidFill>
                <a:ea typeface="华文楷体" panose="02010600040101010101" pitchFamily="2" charset="-122"/>
              </a:rPr>
              <a:t>参考文献</a:t>
            </a:r>
            <a:endParaRPr lang="zh-CN" altLang="en-US" sz="2800" b="1" dirty="0">
              <a:solidFill>
                <a:schemeClr val="tx1">
                  <a:lumMod val="75000"/>
                  <a:lumOff val="25000"/>
                </a:schemeClr>
              </a:solidFill>
              <a:ea typeface="华文楷体" panose="02010600040101010101" pitchFamily="2" charset="-122"/>
            </a:endParaRPr>
          </a:p>
        </p:txBody>
      </p:sp>
      <p:cxnSp>
        <p:nvCxnSpPr>
          <p:cNvPr id="30" name="直接连接符 29"/>
          <p:cNvCxnSpPr/>
          <p:nvPr/>
        </p:nvCxnSpPr>
        <p:spPr>
          <a:xfrm flipH="1">
            <a:off x="4425221" y="5509038"/>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671677" y="3362558"/>
            <a:ext cx="1980029" cy="523220"/>
          </a:xfrm>
          <a:prstGeom prst="rect">
            <a:avLst/>
          </a:prstGeom>
          <a:noFill/>
        </p:spPr>
        <p:txBody>
          <a:bodyPr wrap="none" rtlCol="0">
            <a:spAutoFit/>
          </a:bodyPr>
          <a:lstStyle/>
          <a:p>
            <a:r>
              <a:rPr lang="zh-CN" altLang="en-US" sz="2800" b="1" smtClean="0">
                <a:solidFill>
                  <a:schemeClr val="tx1">
                    <a:lumMod val="75000"/>
                    <a:lumOff val="25000"/>
                  </a:schemeClr>
                </a:solidFill>
                <a:ea typeface="华文楷体" panose="02010600040101010101" pitchFamily="2" charset="-122"/>
              </a:rPr>
              <a:t>方法与系统</a:t>
            </a:r>
            <a:endParaRPr lang="zh-CN" altLang="en-US" sz="2800" b="1" dirty="0">
              <a:solidFill>
                <a:schemeClr val="tx1">
                  <a:lumMod val="75000"/>
                  <a:lumOff val="25000"/>
                </a:schemeClr>
              </a:solidFill>
              <a:ea typeface="华文楷体" panose="02010600040101010101" pitchFamily="2" charset="-122"/>
            </a:endParaRPr>
          </a:p>
        </p:txBody>
      </p:sp>
    </p:spTree>
    <p:extLst>
      <p:ext uri="{BB962C8B-B14F-4D97-AF65-F5344CB8AC3E}">
        <p14:creationId xmlns:p14="http://schemas.microsoft.com/office/powerpoint/2010/main" val="76102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7" y="144000"/>
            <a:ext cx="4572000" cy="1261884"/>
          </a:xfrm>
          <a:prstGeom prst="rect">
            <a:avLst/>
          </a:prstGeom>
        </p:spPr>
        <p:txBody>
          <a:bodyPr>
            <a:spAutoFit/>
          </a:bodyPr>
          <a:lstStyle/>
          <a:p>
            <a:r>
              <a:rPr lang="zh-CN" altLang="en-US" sz="3000">
                <a:latin typeface="华文楷体" panose="02010600040101010101" pitchFamily="2" charset="-122"/>
                <a:ea typeface="华文楷体" panose="02010600040101010101" pitchFamily="2" charset="-122"/>
              </a:rPr>
              <a:t>五</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总结及展望</a:t>
            </a:r>
            <a:endParaRPr lang="en-US" altLang="zh-CN" sz="3000" smtClean="0">
              <a:latin typeface="华文楷体" panose="02010600040101010101" pitchFamily="2" charset="-122"/>
              <a:ea typeface="华文楷体" panose="02010600040101010101" pitchFamily="2" charset="-122"/>
            </a:endParaRPr>
          </a:p>
          <a:p>
            <a:endParaRPr lang="en-US" altLang="zh-CN" sz="28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sp>
        <p:nvSpPr>
          <p:cNvPr id="4" name="文本框 3"/>
          <p:cNvSpPr txBox="1"/>
          <p:nvPr/>
        </p:nvSpPr>
        <p:spPr>
          <a:xfrm>
            <a:off x="284017" y="774942"/>
            <a:ext cx="8838211" cy="5226046"/>
          </a:xfrm>
          <a:prstGeom prst="rect">
            <a:avLst/>
          </a:prstGeom>
          <a:noFill/>
        </p:spPr>
        <p:txBody>
          <a:bodyPr wrap="square" rtlCol="0">
            <a:spAutoFit/>
          </a:bodyPr>
          <a:lstStyle/>
          <a:p>
            <a:pPr>
              <a:lnSpc>
                <a:spcPct val="120000"/>
              </a:lnSpc>
            </a:pPr>
            <a:r>
              <a:rPr lang="zh-CN" altLang="en-US" sz="2600" smtClean="0">
                <a:latin typeface="华文楷体" panose="02010600040101010101" pitchFamily="2" charset="-122"/>
                <a:ea typeface="华文楷体" panose="02010600040101010101" pitchFamily="2" charset="-122"/>
              </a:rPr>
              <a:t>总结</a:t>
            </a:r>
            <a:endParaRPr lang="en-US" altLang="zh-CN" sz="2600" smtClean="0">
              <a:latin typeface="华文楷体" panose="02010600040101010101" pitchFamily="2" charset="-122"/>
              <a:ea typeface="华文楷体" panose="02010600040101010101" pitchFamily="2" charset="-122"/>
            </a:endParaRPr>
          </a:p>
          <a:p>
            <a:pPr>
              <a:lnSpc>
                <a:spcPct val="120000"/>
              </a:lnSpc>
            </a:pPr>
            <a:r>
              <a:rPr lang="zh-CN" altLang="en-US" sz="2200" smtClean="0">
                <a:latin typeface="华文楷体" panose="02010600040101010101" pitchFamily="2" charset="-122"/>
                <a:ea typeface="华文楷体" panose="02010600040101010101" pitchFamily="2" charset="-122"/>
              </a:rPr>
              <a:t>实现</a:t>
            </a:r>
            <a:r>
              <a:rPr lang="zh-CN" altLang="en-US" sz="2200">
                <a:latin typeface="华文楷体" panose="02010600040101010101" pitchFamily="2" charset="-122"/>
                <a:ea typeface="华文楷体" panose="02010600040101010101" pitchFamily="2" charset="-122"/>
              </a:rPr>
              <a:t>了支持两种查询方法的无需分割的古籍关键词检索</a:t>
            </a:r>
            <a:r>
              <a:rPr lang="zh-CN" altLang="en-US" sz="2200" smtClean="0">
                <a:latin typeface="华文楷体" panose="02010600040101010101" pitchFamily="2" charset="-122"/>
                <a:ea typeface="华文楷体" panose="02010600040101010101" pitchFamily="2" charset="-122"/>
              </a:rPr>
              <a:t>系统</a:t>
            </a:r>
            <a:endParaRPr lang="en-US" altLang="zh-CN" sz="2200" smtClean="0"/>
          </a:p>
          <a:p>
            <a:pPr>
              <a:lnSpc>
                <a:spcPct val="120000"/>
              </a:lnSpc>
            </a:pPr>
            <a:r>
              <a:rPr lang="en-US" altLang="zh-CN" sz="2200" smtClean="0"/>
              <a:t>1.</a:t>
            </a:r>
            <a:r>
              <a:rPr lang="zh-CN" altLang="en-US" sz="2200" smtClean="0"/>
              <a:t>预处理</a:t>
            </a:r>
            <a:r>
              <a:rPr lang="zh-CN" altLang="en-US" sz="2200"/>
              <a:t>：根据古籍图像的特点，提出了有针对性的</a:t>
            </a:r>
            <a:r>
              <a:rPr lang="zh-CN" altLang="en-US" sz="2200"/>
              <a:t>预处理</a:t>
            </a:r>
            <a:r>
              <a:rPr lang="zh-CN" altLang="en-US" sz="2200" smtClean="0"/>
              <a:t>过程</a:t>
            </a:r>
            <a:endParaRPr lang="en-US" altLang="zh-CN" sz="2200" smtClean="0"/>
          </a:p>
          <a:p>
            <a:pPr>
              <a:lnSpc>
                <a:spcPct val="120000"/>
              </a:lnSpc>
            </a:pPr>
            <a:r>
              <a:rPr lang="en-US" altLang="zh-CN" sz="2200" smtClean="0"/>
              <a:t>2.</a:t>
            </a:r>
            <a:r>
              <a:rPr lang="zh-CN" altLang="en-US" sz="2200" smtClean="0"/>
              <a:t>字符</a:t>
            </a:r>
            <a:r>
              <a:rPr lang="zh-CN" altLang="en-US" sz="2200"/>
              <a:t>定位：针对数字化古籍的两种常见情形，提出并实现了两类方法</a:t>
            </a:r>
            <a:endParaRPr lang="en-US" altLang="zh-CN" sz="2200"/>
          </a:p>
          <a:p>
            <a:pPr>
              <a:lnSpc>
                <a:spcPct val="120000"/>
              </a:lnSpc>
            </a:pPr>
            <a:r>
              <a:rPr lang="en-US" altLang="zh-CN" sz="2200" smtClean="0"/>
              <a:t>3.</a:t>
            </a:r>
            <a:r>
              <a:rPr lang="zh-CN" altLang="en-US" sz="2200" smtClean="0"/>
              <a:t>字符识别：解决字符分布不均衡，改进了网络识别性能</a:t>
            </a:r>
            <a:endParaRPr lang="en-US" altLang="zh-CN" sz="2200"/>
          </a:p>
          <a:p>
            <a:pPr>
              <a:lnSpc>
                <a:spcPct val="120000"/>
              </a:lnSpc>
            </a:pPr>
            <a:r>
              <a:rPr lang="en-US" altLang="zh-CN" sz="2200" smtClean="0"/>
              <a:t>4.</a:t>
            </a:r>
            <a:r>
              <a:rPr lang="zh-CN" altLang="en-US" sz="2200" smtClean="0"/>
              <a:t>数据库</a:t>
            </a:r>
            <a:r>
              <a:rPr lang="zh-CN" altLang="en-US" sz="2200"/>
              <a:t>：提高系统检索时的速度</a:t>
            </a:r>
            <a:endParaRPr lang="en-US" altLang="zh-CN" sz="2200"/>
          </a:p>
          <a:p>
            <a:pPr>
              <a:lnSpc>
                <a:spcPct val="120000"/>
              </a:lnSpc>
            </a:pPr>
            <a:endParaRPr lang="en-US" altLang="zh-CN" sz="2800"/>
          </a:p>
          <a:p>
            <a:pPr>
              <a:lnSpc>
                <a:spcPct val="120000"/>
              </a:lnSpc>
            </a:pPr>
            <a:r>
              <a:rPr lang="zh-CN" altLang="en-US" sz="2600" smtClean="0"/>
              <a:t>展望</a:t>
            </a:r>
            <a:endParaRPr lang="en-US" altLang="zh-CN" sz="2600" smtClean="0"/>
          </a:p>
          <a:p>
            <a:pPr>
              <a:lnSpc>
                <a:spcPct val="120000"/>
              </a:lnSpc>
            </a:pPr>
            <a:r>
              <a:rPr lang="en-US" altLang="zh-CN" sz="2200" smtClean="0"/>
              <a:t>1.</a:t>
            </a:r>
            <a:r>
              <a:rPr lang="zh-CN" altLang="en-US" sz="2200" smtClean="0"/>
              <a:t>用</a:t>
            </a:r>
            <a:r>
              <a:rPr lang="zh-CN" altLang="en-US" sz="2200" smtClean="0"/>
              <a:t>更多古籍或与古籍类似的数据集预</a:t>
            </a:r>
            <a:r>
              <a:rPr lang="zh-CN" altLang="en-US" sz="2200" smtClean="0"/>
              <a:t>训练识别网络，</a:t>
            </a:r>
            <a:r>
              <a:rPr lang="zh-CN" altLang="en-US" sz="2200" smtClean="0"/>
              <a:t>获得</a:t>
            </a:r>
            <a:r>
              <a:rPr lang="zh-CN" altLang="en-US" sz="2200"/>
              <a:t>更好</a:t>
            </a:r>
            <a:r>
              <a:rPr lang="zh-CN" altLang="en-US" sz="2200" smtClean="0"/>
              <a:t>的字符识别</a:t>
            </a:r>
            <a:r>
              <a:rPr lang="zh-CN" altLang="en-US" sz="2200" smtClean="0"/>
              <a:t>性能</a:t>
            </a:r>
            <a:endParaRPr lang="en-US" altLang="zh-CN" sz="2200" smtClean="0"/>
          </a:p>
          <a:p>
            <a:pPr>
              <a:lnSpc>
                <a:spcPct val="120000"/>
              </a:lnSpc>
            </a:pPr>
            <a:r>
              <a:rPr lang="en-US" altLang="zh-CN" sz="2200" smtClean="0"/>
              <a:t>2. </a:t>
            </a:r>
            <a:r>
              <a:rPr lang="zh-CN" altLang="en-US" sz="2200" smtClean="0"/>
              <a:t>字符</a:t>
            </a:r>
            <a:r>
              <a:rPr lang="zh-CN" altLang="en-US" sz="2200"/>
              <a:t>定位时</a:t>
            </a:r>
            <a:r>
              <a:rPr lang="zh-CN" altLang="en-US" sz="2200" smtClean="0"/>
              <a:t>，基于深度学习的</a:t>
            </a:r>
            <a:r>
              <a:rPr lang="zh-CN" altLang="en-US" sz="2200"/>
              <a:t>方法具有比较</a:t>
            </a:r>
            <a:r>
              <a:rPr lang="zh-CN" altLang="en-US" sz="2200" smtClean="0"/>
              <a:t>大的优势</a:t>
            </a:r>
            <a:endParaRPr lang="en-US" altLang="zh-CN" sz="2200" smtClean="0"/>
          </a:p>
          <a:p>
            <a:pPr>
              <a:lnSpc>
                <a:spcPct val="120000"/>
              </a:lnSpc>
            </a:pPr>
            <a:r>
              <a:rPr lang="zh-CN" altLang="en-US" sz="2200" smtClean="0"/>
              <a:t>对主体网络</a:t>
            </a:r>
            <a:r>
              <a:rPr lang="en-US" altLang="zh-CN" sz="2200" smtClean="0"/>
              <a:t>Faster</a:t>
            </a:r>
            <a:r>
              <a:rPr lang="en-US" altLang="zh-CN" sz="2200" smtClean="0">
                <a:latin typeface="Times New Roman" panose="02020603050405020304" pitchFamily="18" charset="0"/>
                <a:cs typeface="Times New Roman" panose="02020603050405020304" pitchFamily="18" charset="0"/>
              </a:rPr>
              <a:t>-</a:t>
            </a:r>
            <a:r>
              <a:rPr lang="en-US" altLang="zh-CN" sz="2200" smtClean="0"/>
              <a:t>RCNN</a:t>
            </a:r>
            <a:r>
              <a:rPr lang="zh-CN" altLang="en-US" sz="2200" smtClean="0"/>
              <a:t>本身</a:t>
            </a:r>
            <a:r>
              <a:rPr lang="zh-CN" altLang="en-US" sz="2200"/>
              <a:t>进行</a:t>
            </a:r>
            <a:r>
              <a:rPr lang="zh-CN" altLang="en-US" sz="2200" smtClean="0"/>
              <a:t>优化</a:t>
            </a:r>
            <a:r>
              <a:rPr lang="zh-CN" altLang="en-US" sz="2200" smtClean="0"/>
              <a:t>，提高定位的</a:t>
            </a:r>
            <a:r>
              <a:rPr lang="zh-CN" altLang="en-US" sz="2200" smtClean="0"/>
              <a:t>准确性</a:t>
            </a:r>
            <a:endParaRPr lang="en-US" altLang="zh-CN" sz="2200" smtClean="0"/>
          </a:p>
        </p:txBody>
      </p:sp>
      <p:sp>
        <p:nvSpPr>
          <p:cNvPr id="5" name="文本框 4"/>
          <p:cNvSpPr txBox="1"/>
          <p:nvPr/>
        </p:nvSpPr>
        <p:spPr>
          <a:xfrm>
            <a:off x="8525991" y="6388188"/>
            <a:ext cx="498191" cy="372066"/>
          </a:xfrm>
          <a:prstGeom prst="rect">
            <a:avLst/>
          </a:prstGeom>
          <a:noFill/>
        </p:spPr>
        <p:txBody>
          <a:bodyPr wrap="square" rtlCol="0">
            <a:spAutoFit/>
          </a:bodyPr>
          <a:lstStyle/>
          <a:p>
            <a:r>
              <a:rPr lang="en-US" altLang="zh-CN" smtClean="0"/>
              <a:t>18</a:t>
            </a:r>
            <a:endParaRPr lang="zh-CN" altLang="en-US"/>
          </a:p>
        </p:txBody>
      </p:sp>
    </p:spTree>
    <p:extLst>
      <p:ext uri="{BB962C8B-B14F-4D97-AF65-F5344CB8AC3E}">
        <p14:creationId xmlns:p14="http://schemas.microsoft.com/office/powerpoint/2010/main" val="1106112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9"/>
          <p:cNvSpPr txBox="1"/>
          <p:nvPr/>
        </p:nvSpPr>
        <p:spPr>
          <a:xfrm>
            <a:off x="-1" y="-88287"/>
            <a:ext cx="9213369" cy="7325082"/>
          </a:xfrm>
          <a:prstGeom prst="rect">
            <a:avLst/>
          </a:prstGeom>
          <a:noFill/>
        </p:spPr>
        <p:txBody>
          <a:bodyPr wrap="square" rtlCol="0">
            <a:spAutoFit/>
          </a:bodyPr>
          <a:lstStyle/>
          <a:p>
            <a:endParaRPr lang="en-US" altLang="zh-CN" sz="2000" dirty="0">
              <a:latin typeface="华文楷体" panose="02010600040101010101" pitchFamily="2" charset="-122"/>
              <a:ea typeface="华文楷体" panose="02010600040101010101" pitchFamily="2" charset="-122"/>
            </a:endParaRPr>
          </a:p>
          <a:p>
            <a:pPr>
              <a:lnSpc>
                <a:spcPct val="120000"/>
              </a:lnSpc>
            </a:pPr>
            <a:endParaRPr lang="en-US" altLang="zh-CN" sz="1700" smtClean="0">
              <a:latin typeface="华文楷体" panose="02010600040101010101" pitchFamily="2" charset="-122"/>
              <a:ea typeface="华文楷体" panose="02010600040101010101" pitchFamily="2" charset="-122"/>
            </a:endParaRPr>
          </a:p>
          <a:p>
            <a:r>
              <a:rPr lang="en-US" altLang="zh-CN" sz="1700" smtClean="0">
                <a:latin typeface="华文楷体" panose="02010600040101010101" pitchFamily="2" charset="-122"/>
                <a:ea typeface="华文楷体" panose="02010600040101010101" pitchFamily="2" charset="-122"/>
              </a:rPr>
              <a:t>[</a:t>
            </a:r>
            <a:r>
              <a:rPr lang="en-US" altLang="zh-CN" sz="1700" dirty="0">
                <a:latin typeface="华文楷体" panose="02010600040101010101" pitchFamily="2" charset="-122"/>
                <a:ea typeface="华文楷体" panose="02010600040101010101" pitchFamily="2" charset="-122"/>
              </a:rPr>
              <a:t>1</a:t>
            </a:r>
            <a:r>
              <a:rPr lang="en-US" altLang="zh-CN" sz="1700">
                <a:latin typeface="华文楷体" panose="02010600040101010101" pitchFamily="2" charset="-122"/>
                <a:ea typeface="华文楷体" panose="02010600040101010101" pitchFamily="2" charset="-122"/>
              </a:rPr>
              <a:t>] </a:t>
            </a:r>
            <a:r>
              <a:rPr lang="en-US" altLang="zh-CN" sz="1700"/>
              <a:t>Leydier Y, Le Bourgeois F, Emptoz H. Omnilingual segmentation-free word </a:t>
            </a:r>
            <a:r>
              <a:rPr lang="en-US" altLang="zh-CN" sz="1700"/>
              <a:t>spotting </a:t>
            </a:r>
            <a:r>
              <a:rPr lang="en-US" altLang="zh-CN" sz="1700" smtClean="0"/>
              <a:t>for ancient manuscripts </a:t>
            </a:r>
            <a:r>
              <a:rPr lang="en-US" altLang="zh-CN" sz="1700"/>
              <a:t>indexation[C]//Eighth International Conference on </a:t>
            </a:r>
            <a:r>
              <a:rPr lang="en-US" altLang="zh-CN" sz="1700"/>
              <a:t>Document </a:t>
            </a:r>
            <a:r>
              <a:rPr lang="en-US" altLang="zh-CN" sz="1700" smtClean="0"/>
              <a:t>Analysis and </a:t>
            </a:r>
            <a:r>
              <a:rPr lang="nl-NL" altLang="zh-CN" sz="1700" smtClean="0"/>
              <a:t>Recognition</a:t>
            </a:r>
            <a:r>
              <a:rPr lang="nl-NL" altLang="zh-CN" sz="1700"/>
              <a:t>. 2005: 533</a:t>
            </a:r>
            <a:r>
              <a:rPr lang="nl-NL" altLang="zh-CN" sz="1700">
                <a:latin typeface="Times New Roman" panose="02020603050405020304" pitchFamily="18" charset="0"/>
                <a:cs typeface="Times New Roman" panose="02020603050405020304" pitchFamily="18" charset="0"/>
              </a:rPr>
              <a:t>-</a:t>
            </a:r>
            <a:r>
              <a:rPr lang="nl-NL" altLang="zh-CN" sz="1700"/>
              <a:t>537 Vol. 1</a:t>
            </a:r>
            <a:r>
              <a:rPr lang="nl-NL" altLang="zh-CN" sz="1700"/>
              <a:t>.</a:t>
            </a:r>
          </a:p>
          <a:p>
            <a:r>
              <a:rPr lang="en-US" altLang="zh-CN" sz="1700"/>
              <a:t>[</a:t>
            </a:r>
            <a:r>
              <a:rPr lang="en-US" altLang="zh-CN" sz="1700" dirty="0"/>
              <a:t>2] </a:t>
            </a:r>
            <a:r>
              <a:rPr lang="en-US" altLang="zh-CN" sz="1700" dirty="0" err="1"/>
              <a:t>Leydier</a:t>
            </a:r>
            <a:r>
              <a:rPr lang="en-US" altLang="zh-CN" sz="1700" dirty="0"/>
              <a:t> Y, </a:t>
            </a:r>
            <a:r>
              <a:rPr lang="en-US" altLang="zh-CN" sz="1700" dirty="0" err="1"/>
              <a:t>Ouji</a:t>
            </a:r>
            <a:r>
              <a:rPr lang="en-US" altLang="zh-CN" sz="1700" dirty="0"/>
              <a:t> A, </a:t>
            </a:r>
            <a:r>
              <a:rPr lang="en-US" altLang="zh-CN" sz="1700" dirty="0" err="1"/>
              <a:t>LeBourgeois</a:t>
            </a:r>
            <a:r>
              <a:rPr lang="en-US" altLang="zh-CN" sz="1700" dirty="0"/>
              <a:t> F, et al. Towards an </a:t>
            </a:r>
            <a:r>
              <a:rPr lang="en-US" altLang="zh-CN" sz="1700" dirty="0" err="1"/>
              <a:t>omnilingual</a:t>
            </a:r>
            <a:r>
              <a:rPr lang="en-US" altLang="zh-CN" sz="1700" dirty="0"/>
              <a:t> word retrieval </a:t>
            </a:r>
            <a:r>
              <a:rPr lang="en-US" altLang="zh-CN" sz="1700"/>
              <a:t>system </a:t>
            </a:r>
            <a:r>
              <a:rPr lang="en-US" altLang="zh-CN" sz="1700"/>
              <a:t>for ancient </a:t>
            </a:r>
            <a:r>
              <a:rPr lang="en-US" altLang="zh-CN" sz="1700" dirty="0"/>
              <a:t>manuscripts[J]. Pattern Recognition, 2009, 42(9): 2089</a:t>
            </a:r>
            <a:r>
              <a:rPr lang="en-US" altLang="zh-CN" sz="1700" dirty="0">
                <a:latin typeface="Times New Roman" panose="02020603050405020304" pitchFamily="18" charset="0"/>
                <a:cs typeface="Times New Roman" panose="02020603050405020304" pitchFamily="18" charset="0"/>
              </a:rPr>
              <a:t>-</a:t>
            </a:r>
            <a:r>
              <a:rPr lang="en-US" altLang="zh-CN" sz="1700" dirty="0"/>
              <a:t>2105.</a:t>
            </a:r>
          </a:p>
          <a:p>
            <a:r>
              <a:rPr lang="en-US" altLang="zh-CN" sz="1700" dirty="0"/>
              <a:t>[3] </a:t>
            </a:r>
            <a:r>
              <a:rPr lang="en-US" altLang="zh-CN" sz="1700" dirty="0" err="1"/>
              <a:t>Almazán</a:t>
            </a:r>
            <a:r>
              <a:rPr lang="en-US" altLang="zh-CN" sz="1700" dirty="0"/>
              <a:t> J, Gordo A, </a:t>
            </a:r>
            <a:r>
              <a:rPr lang="en-US" altLang="zh-CN" sz="1700" dirty="0" err="1"/>
              <a:t>Fornés</a:t>
            </a:r>
            <a:r>
              <a:rPr lang="en-US" altLang="zh-CN" sz="1700" dirty="0"/>
              <a:t> A, et al. Word spotting and recognition with embedded </a:t>
            </a:r>
            <a:r>
              <a:rPr lang="en-US" altLang="zh-CN" sz="1700"/>
              <a:t>attributes[J</a:t>
            </a:r>
            <a:r>
              <a:rPr lang="en-US" altLang="zh-CN" sz="1700"/>
              <a:t>]. IEEE </a:t>
            </a:r>
            <a:r>
              <a:rPr lang="en-US" altLang="zh-CN" sz="1700" dirty="0"/>
              <a:t>transactions on pattern analysis and machine intelligence, 2014, 36(12): 2552</a:t>
            </a:r>
            <a:r>
              <a:rPr lang="en-US" altLang="zh-CN" sz="1700" dirty="0">
                <a:latin typeface="Times New Roman" panose="02020603050405020304" pitchFamily="18" charset="0"/>
                <a:cs typeface="Times New Roman" panose="02020603050405020304" pitchFamily="18" charset="0"/>
              </a:rPr>
              <a:t>-</a:t>
            </a:r>
            <a:r>
              <a:rPr lang="en-US" altLang="zh-CN" sz="1700" dirty="0"/>
              <a:t>2566.</a:t>
            </a:r>
          </a:p>
          <a:p>
            <a:r>
              <a:rPr lang="en-US" altLang="zh-CN" sz="1700" dirty="0"/>
              <a:t>[4</a:t>
            </a:r>
            <a:r>
              <a:rPr lang="en-US" altLang="zh-CN" sz="1700"/>
              <a:t>] Sudholt S, Fink G A. PHOCNet: A Deep Convolutional Neural Network for Word Spotting </a:t>
            </a:r>
            <a:r>
              <a:rPr lang="en-US" altLang="zh-CN" sz="1700"/>
              <a:t>in Handwritten </a:t>
            </a:r>
            <a:r>
              <a:rPr lang="en-US" altLang="zh-CN" sz="1700"/>
              <a:t>Documents[C]//2016 15th International Conference on Frontiers </a:t>
            </a:r>
            <a:r>
              <a:rPr lang="en-US" altLang="zh-CN" sz="1700"/>
              <a:t>in Handwriting Recognition</a:t>
            </a:r>
            <a:r>
              <a:rPr lang="en-US" altLang="zh-CN" sz="1700"/>
              <a:t>. 2016: 277</a:t>
            </a:r>
            <a:r>
              <a:rPr lang="en-US" altLang="zh-CN" sz="1700">
                <a:latin typeface="Times New Roman" panose="02020603050405020304" pitchFamily="18" charset="0"/>
                <a:cs typeface="Times New Roman" panose="02020603050405020304" pitchFamily="18" charset="0"/>
              </a:rPr>
              <a:t>-</a:t>
            </a:r>
            <a:r>
              <a:rPr lang="en-US" altLang="zh-CN" sz="1700"/>
              <a:t>282</a:t>
            </a:r>
            <a:r>
              <a:rPr lang="en-US" altLang="zh-CN" sz="1700"/>
              <a:t>.</a:t>
            </a:r>
          </a:p>
          <a:p>
            <a:r>
              <a:rPr lang="en-US" altLang="zh-CN" sz="1700"/>
              <a:t>[</a:t>
            </a:r>
            <a:r>
              <a:rPr lang="en-US" altLang="zh-CN" sz="1700" dirty="0"/>
              <a:t>5] Ghosh S, </a:t>
            </a:r>
            <a:r>
              <a:rPr lang="en-US" altLang="zh-CN" sz="1700" dirty="0" err="1"/>
              <a:t>Valveny</a:t>
            </a:r>
            <a:r>
              <a:rPr lang="en-US" altLang="zh-CN" sz="1700" dirty="0"/>
              <a:t> E. R</a:t>
            </a:r>
            <a:r>
              <a:rPr lang="en-US" altLang="zh-CN" sz="1700" dirty="0">
                <a:latin typeface="Times New Roman" panose="02020603050405020304" pitchFamily="18" charset="0"/>
                <a:cs typeface="Times New Roman" panose="02020603050405020304" pitchFamily="18" charset="0"/>
              </a:rPr>
              <a:t>-</a:t>
            </a:r>
            <a:r>
              <a:rPr lang="en-US" altLang="zh-CN" sz="1700" dirty="0"/>
              <a:t>PHOC: Segmentation</a:t>
            </a:r>
            <a:r>
              <a:rPr lang="en-US" altLang="zh-CN" sz="1700" dirty="0">
                <a:latin typeface="Times New Roman" panose="02020603050405020304" pitchFamily="18" charset="0"/>
                <a:cs typeface="Times New Roman" panose="02020603050405020304" pitchFamily="18" charset="0"/>
              </a:rPr>
              <a:t>-</a:t>
            </a:r>
            <a:r>
              <a:rPr lang="en-US" altLang="zh-CN" sz="1700" dirty="0"/>
              <a:t>Free Word Spotting using CNN[J]. </a:t>
            </a:r>
            <a:r>
              <a:rPr lang="en-US" altLang="zh-CN" sz="1700" dirty="0" err="1"/>
              <a:t>arXiv</a:t>
            </a:r>
            <a:r>
              <a:rPr lang="en-US" altLang="zh-CN" sz="1700" dirty="0"/>
              <a:t> preprint arXiv:1707.01294, 2017.</a:t>
            </a:r>
          </a:p>
          <a:p>
            <a:r>
              <a:rPr lang="en-US" altLang="zh-CN" sz="1700" dirty="0"/>
              <a:t>[6</a:t>
            </a:r>
            <a:r>
              <a:rPr lang="en-US" altLang="zh-CN" sz="1700"/>
              <a:t>] Sudholt S, Fink G A. Evaluating Word String Embeddings and Loss Functions for </a:t>
            </a:r>
            <a:r>
              <a:rPr lang="en-US" altLang="zh-CN" sz="1700"/>
              <a:t>CNN</a:t>
            </a:r>
            <a:r>
              <a:rPr lang="en-US" altLang="zh-CN" sz="1700">
                <a:latin typeface="Times New Roman" panose="02020603050405020304" pitchFamily="18" charset="0"/>
                <a:cs typeface="Times New Roman" panose="02020603050405020304" pitchFamily="18" charset="0"/>
              </a:rPr>
              <a:t>-</a:t>
            </a:r>
            <a:r>
              <a:rPr lang="en-US" altLang="zh-CN" sz="1700"/>
              <a:t>Based Word </a:t>
            </a:r>
            <a:r>
              <a:rPr lang="en-US" altLang="zh-CN" sz="1700"/>
              <a:t>Spotting[C]//2017 14th IAPR International Conference on Document </a:t>
            </a:r>
            <a:r>
              <a:rPr lang="en-US" altLang="zh-CN" sz="1700"/>
              <a:t>Analysis and Recognition </a:t>
            </a:r>
            <a:r>
              <a:rPr lang="en-US" altLang="zh-CN" sz="1700"/>
              <a:t>(ICDAR): volume 01. 2017: 493</a:t>
            </a:r>
            <a:r>
              <a:rPr lang="en-US" altLang="zh-CN" sz="1700">
                <a:latin typeface="Times New Roman" panose="02020603050405020304" pitchFamily="18" charset="0"/>
                <a:cs typeface="Times New Roman" panose="02020603050405020304" pitchFamily="18" charset="0"/>
              </a:rPr>
              <a:t>-</a:t>
            </a:r>
            <a:r>
              <a:rPr lang="en-US" altLang="zh-CN" sz="1700"/>
              <a:t>498</a:t>
            </a:r>
            <a:r>
              <a:rPr lang="en-US" altLang="zh-CN" sz="1700"/>
              <a:t>.</a:t>
            </a:r>
          </a:p>
          <a:p>
            <a:r>
              <a:rPr lang="en-US" altLang="zh-CN" sz="1700"/>
              <a:t>[7]Otsu </a:t>
            </a:r>
            <a:r>
              <a:rPr lang="en-US" altLang="zh-CN" sz="1700"/>
              <a:t>N. A Threshold Selection Method from Gray-Level Histograms[J]. IEEE Transactions</a:t>
            </a:r>
          </a:p>
          <a:p>
            <a:r>
              <a:rPr lang="en-US" altLang="zh-CN" sz="1700"/>
              <a:t>on Systems, Man, and Cybernetics, 1979, 9(1):62</a:t>
            </a:r>
            <a:r>
              <a:rPr lang="en-US" altLang="zh-CN" sz="1700">
                <a:latin typeface="Times New Roman" panose="02020603050405020304" pitchFamily="18" charset="0"/>
                <a:cs typeface="Times New Roman" panose="02020603050405020304" pitchFamily="18" charset="0"/>
              </a:rPr>
              <a:t>-</a:t>
            </a:r>
            <a:r>
              <a:rPr lang="en-US" altLang="zh-CN" sz="1700"/>
              <a:t>66.</a:t>
            </a:r>
          </a:p>
          <a:p>
            <a:r>
              <a:rPr lang="en-US" altLang="zh-CN" sz="1700"/>
              <a:t>[8] </a:t>
            </a:r>
            <a:r>
              <a:rPr lang="en-US" altLang="zh-CN" sz="1700"/>
              <a:t>Liu C L, Yin F, Wang D H, et al. CASIA Online and Offline </a:t>
            </a:r>
            <a:r>
              <a:rPr lang="en-US" altLang="zh-CN" sz="1700"/>
              <a:t>Chinese </a:t>
            </a:r>
            <a:r>
              <a:rPr lang="en-US" altLang="zh-CN" sz="1700" smtClean="0"/>
              <a:t>Handwriting Databases[C</a:t>
            </a:r>
            <a:r>
              <a:rPr lang="en-US" altLang="zh-CN" sz="1700"/>
              <a:t>]//ICDAR</a:t>
            </a:r>
            <a:r>
              <a:rPr lang="en-US" altLang="zh-CN" sz="1700"/>
              <a:t>. 2011: </a:t>
            </a:r>
            <a:r>
              <a:rPr lang="en-US" altLang="zh-CN" sz="1700"/>
              <a:t>37</a:t>
            </a:r>
            <a:r>
              <a:rPr lang="en-US" altLang="zh-CN" sz="1700">
                <a:latin typeface="Times New Roman" panose="02020603050405020304" pitchFamily="18" charset="0"/>
                <a:cs typeface="Times New Roman" panose="02020603050405020304" pitchFamily="18" charset="0"/>
              </a:rPr>
              <a:t>-</a:t>
            </a:r>
            <a:r>
              <a:rPr lang="en-US" altLang="zh-CN" sz="1700"/>
              <a:t>41</a:t>
            </a:r>
          </a:p>
          <a:p>
            <a:r>
              <a:rPr lang="en-US" altLang="zh-CN" sz="1700"/>
              <a:t>[9]</a:t>
            </a:r>
            <a:r>
              <a:rPr lang="en-US" altLang="zh-CN" sz="1700"/>
              <a:t> J. Deng, W. Dong, R. Socher, L. Li, Kai Li and Li Fei</a:t>
            </a:r>
            <a:r>
              <a:rPr lang="en-US" altLang="zh-CN" sz="1700">
                <a:latin typeface="Times New Roman" panose="02020603050405020304" pitchFamily="18" charset="0"/>
                <a:cs typeface="Times New Roman" panose="02020603050405020304" pitchFamily="18" charset="0"/>
              </a:rPr>
              <a:t>-</a:t>
            </a:r>
            <a:r>
              <a:rPr lang="en-US" altLang="zh-CN" sz="1700"/>
              <a:t>Fei, "ImageNet: A large</a:t>
            </a:r>
            <a:r>
              <a:rPr lang="en-US" altLang="zh-CN" sz="1700">
                <a:latin typeface="Times New Roman" panose="02020603050405020304" pitchFamily="18" charset="0"/>
                <a:cs typeface="Times New Roman" panose="02020603050405020304" pitchFamily="18" charset="0"/>
              </a:rPr>
              <a:t>-</a:t>
            </a:r>
            <a:r>
              <a:rPr lang="en-US" altLang="zh-CN" sz="1700"/>
              <a:t>scale hierarchical image database," 2009 IEEE Conference on Computer Vision and Pattern Recognition, Miami, FL, 2009, pp. 248</a:t>
            </a:r>
            <a:r>
              <a:rPr lang="en-US" altLang="zh-CN" sz="1700">
                <a:latin typeface="Times New Roman" panose="02020603050405020304" pitchFamily="18" charset="0"/>
                <a:cs typeface="Times New Roman" panose="02020603050405020304" pitchFamily="18" charset="0"/>
              </a:rPr>
              <a:t>-</a:t>
            </a:r>
            <a:r>
              <a:rPr lang="en-US" altLang="zh-CN" sz="1700"/>
              <a:t>255</a:t>
            </a:r>
            <a:r>
              <a:rPr lang="en-US" altLang="zh-CN" sz="1700"/>
              <a:t>.</a:t>
            </a:r>
          </a:p>
          <a:p>
            <a:r>
              <a:rPr lang="en-US" altLang="zh-CN" sz="1700"/>
              <a:t>[</a:t>
            </a:r>
            <a:r>
              <a:rPr lang="en-US" altLang="zh-CN" sz="1700"/>
              <a:t>10] Yue K, Sun M, Yuan Y, et al. Compact generalized non-local network[C]//Advances in Neural Information Processing Systems. 2018: 6510</a:t>
            </a:r>
            <a:r>
              <a:rPr lang="en-US" altLang="zh-CN" sz="1700">
                <a:latin typeface="Times New Roman" panose="02020603050405020304" pitchFamily="18" charset="0"/>
                <a:cs typeface="Times New Roman" panose="02020603050405020304" pitchFamily="18" charset="0"/>
              </a:rPr>
              <a:t>-</a:t>
            </a:r>
            <a:r>
              <a:rPr lang="en-US" altLang="zh-CN" sz="1700"/>
              <a:t>6519</a:t>
            </a:r>
            <a:r>
              <a:rPr lang="en-US" altLang="zh-CN" sz="1700"/>
              <a:t>.</a:t>
            </a:r>
          </a:p>
          <a:p>
            <a:pPr>
              <a:lnSpc>
                <a:spcPct val="120000"/>
              </a:lnSpc>
            </a:pPr>
            <a:endParaRPr lang="en-US" altLang="zh-CN" dirty="0">
              <a:latin typeface="华文楷体" panose="02010600040101010101" pitchFamily="2" charset="-122"/>
              <a:ea typeface="华文楷体" panose="02010600040101010101" pitchFamily="2" charset="-122"/>
            </a:endParaRPr>
          </a:p>
        </p:txBody>
      </p:sp>
      <p:sp>
        <p:nvSpPr>
          <p:cNvPr id="12" name="矩形 11"/>
          <p:cNvSpPr/>
          <p:nvPr/>
        </p:nvSpPr>
        <p:spPr>
          <a:xfrm>
            <a:off x="64736" y="0"/>
            <a:ext cx="4572000" cy="830997"/>
          </a:xfrm>
          <a:prstGeom prst="rect">
            <a:avLst/>
          </a:prstGeom>
        </p:spPr>
        <p:txBody>
          <a:bodyPr>
            <a:spAutoFit/>
          </a:bodyPr>
          <a:lstStyle/>
          <a:p>
            <a:r>
              <a:rPr lang="zh-CN" altLang="en-US" sz="3000">
                <a:latin typeface="华文楷体" panose="02010600040101010101" pitchFamily="2" charset="-122"/>
                <a:ea typeface="华文楷体" panose="02010600040101010101" pitchFamily="2" charset="-122"/>
              </a:rPr>
              <a:t>六</a:t>
            </a:r>
            <a:r>
              <a:rPr lang="en-US" altLang="zh-CN" sz="3000" smtClean="0">
                <a:latin typeface="华文楷体" panose="02010600040101010101" pitchFamily="2" charset="-122"/>
                <a:ea typeface="华文楷体" panose="02010600040101010101" pitchFamily="2" charset="-122"/>
              </a:rPr>
              <a:t>.</a:t>
            </a:r>
            <a:r>
              <a:rPr lang="zh-CN" altLang="en-US" sz="3000">
                <a:latin typeface="华文楷体" panose="02010600040101010101" pitchFamily="2" charset="-122"/>
                <a:ea typeface="华文楷体" panose="02010600040101010101" pitchFamily="2" charset="-122"/>
              </a:rPr>
              <a:t>参考</a:t>
            </a:r>
            <a:r>
              <a:rPr lang="zh-CN" altLang="en-US" sz="3000" smtClean="0">
                <a:latin typeface="华文楷体" panose="02010600040101010101" pitchFamily="2" charset="-122"/>
                <a:ea typeface="华文楷体" panose="02010600040101010101" pitchFamily="2" charset="-122"/>
              </a:rPr>
              <a:t>文献</a:t>
            </a:r>
            <a:endParaRPr lang="en-US" altLang="zh-CN" sz="28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sp>
        <p:nvSpPr>
          <p:cNvPr id="5" name="文本框 4"/>
          <p:cNvSpPr txBox="1"/>
          <p:nvPr/>
        </p:nvSpPr>
        <p:spPr>
          <a:xfrm>
            <a:off x="8589053" y="6485934"/>
            <a:ext cx="498191" cy="372066"/>
          </a:xfrm>
          <a:prstGeom prst="rect">
            <a:avLst/>
          </a:prstGeom>
          <a:noFill/>
        </p:spPr>
        <p:txBody>
          <a:bodyPr wrap="square" rtlCol="0">
            <a:spAutoFit/>
          </a:bodyPr>
          <a:lstStyle/>
          <a:p>
            <a:r>
              <a:rPr lang="en-US" altLang="zh-CN" smtClean="0"/>
              <a:t>19</a:t>
            </a:r>
            <a:endParaRPr lang="zh-CN" altLang="en-US"/>
          </a:p>
        </p:txBody>
      </p:sp>
    </p:spTree>
    <p:extLst>
      <p:ext uri="{BB962C8B-B14F-4D97-AF65-F5344CB8AC3E}">
        <p14:creationId xmlns:p14="http://schemas.microsoft.com/office/powerpoint/2010/main" val="10688589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5"/>
          <p:cNvSpPr txBox="1"/>
          <p:nvPr/>
        </p:nvSpPr>
        <p:spPr>
          <a:xfrm>
            <a:off x="6331411" y="3881928"/>
            <a:ext cx="2646878" cy="830997"/>
          </a:xfrm>
          <a:prstGeom prst="rect">
            <a:avLst/>
          </a:prstGeom>
          <a:noFill/>
        </p:spPr>
        <p:txBody>
          <a:bodyPr wrap="none" rtlCol="0">
            <a:spAutoFit/>
          </a:bodyPr>
          <a:lstStyle/>
          <a:p>
            <a:pPr algn="r"/>
            <a:r>
              <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rPr>
              <a:t>谢谢聆听</a:t>
            </a: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5"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37613" y="266703"/>
            <a:ext cx="3137850" cy="1327881"/>
          </a:xfrm>
          <a:prstGeom prst="rect">
            <a:avLst/>
          </a:prstGeom>
        </p:spPr>
      </p:pic>
    </p:spTree>
    <p:extLst>
      <p:ext uri="{BB962C8B-B14F-4D97-AF65-F5344CB8AC3E}">
        <p14:creationId xmlns:p14="http://schemas.microsoft.com/office/powerpoint/2010/main" val="1776303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210" y="348860"/>
            <a:ext cx="419103" cy="107157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188" y="644692"/>
            <a:ext cx="361953" cy="581029"/>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5186" t="24667" r="3677" b="7322"/>
          <a:stretch/>
        </p:blipFill>
        <p:spPr>
          <a:xfrm>
            <a:off x="465701" y="1510372"/>
            <a:ext cx="8281060" cy="5149121"/>
          </a:xfrm>
          <a:prstGeom prst="rect">
            <a:avLst/>
          </a:prstGeom>
        </p:spPr>
      </p:pic>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8189" t="20181" r="9934" b="7437"/>
          <a:stretch/>
        </p:blipFill>
        <p:spPr>
          <a:xfrm>
            <a:off x="458206" y="1508308"/>
            <a:ext cx="8296050" cy="5149121"/>
          </a:xfrm>
          <a:prstGeom prst="rect">
            <a:avLst/>
          </a:prstGeom>
        </p:spPr>
      </p:pic>
      <p:sp>
        <p:nvSpPr>
          <p:cNvPr id="3" name="文本框 2"/>
          <p:cNvSpPr txBox="1"/>
          <p:nvPr/>
        </p:nvSpPr>
        <p:spPr>
          <a:xfrm>
            <a:off x="332038" y="719764"/>
            <a:ext cx="5357978" cy="430887"/>
          </a:xfrm>
          <a:prstGeom prst="rect">
            <a:avLst/>
          </a:prstGeom>
          <a:noFill/>
        </p:spPr>
        <p:txBody>
          <a:bodyPr wrap="square" rtlCol="0">
            <a:spAutoFit/>
          </a:bodyPr>
          <a:lstStyle/>
          <a:p>
            <a:r>
              <a:rPr lang="zh-CN" altLang="en-US" sz="2200" smtClean="0"/>
              <a:t>字符串查询</a:t>
            </a:r>
            <a:r>
              <a:rPr lang="en-US" altLang="zh-CN" sz="2200" smtClean="0"/>
              <a:t>(QBS</a:t>
            </a:r>
            <a:r>
              <a:rPr lang="en-US" altLang="zh-CN" sz="2200"/>
              <a:t>)</a:t>
            </a:r>
            <a:r>
              <a:rPr lang="zh-CN" altLang="en-US" sz="2200" smtClean="0"/>
              <a:t> </a:t>
            </a:r>
            <a:r>
              <a:rPr lang="en-US" altLang="zh-CN" sz="2200" smtClean="0"/>
              <a:t>—— “</a:t>
            </a:r>
            <a:r>
              <a:rPr lang="zh-CN" altLang="en-US" sz="2200" smtClean="0"/>
              <a:t>龍門</a:t>
            </a:r>
            <a:r>
              <a:rPr lang="en-US" altLang="zh-CN" sz="2200" smtClean="0"/>
              <a:t>”</a:t>
            </a:r>
            <a:endParaRPr lang="zh-CN" altLang="en-US" sz="2200"/>
          </a:p>
        </p:txBody>
      </p:sp>
      <p:sp>
        <p:nvSpPr>
          <p:cNvPr id="10" name="文本框 9"/>
          <p:cNvSpPr txBox="1"/>
          <p:nvPr/>
        </p:nvSpPr>
        <p:spPr>
          <a:xfrm>
            <a:off x="332038" y="731280"/>
            <a:ext cx="2540832" cy="430887"/>
          </a:xfrm>
          <a:prstGeom prst="rect">
            <a:avLst/>
          </a:prstGeom>
          <a:noFill/>
        </p:spPr>
        <p:txBody>
          <a:bodyPr wrap="square" rtlCol="0">
            <a:spAutoFit/>
          </a:bodyPr>
          <a:lstStyle/>
          <a:p>
            <a:r>
              <a:rPr lang="zh-CN" altLang="en-US" sz="2200" smtClean="0"/>
              <a:t>示例查询</a:t>
            </a:r>
            <a:r>
              <a:rPr lang="en-US" altLang="zh-CN" sz="2200" smtClean="0"/>
              <a:t>(QBE)</a:t>
            </a:r>
            <a:endParaRPr lang="zh-CN" altLang="en-US" sz="2200"/>
          </a:p>
        </p:txBody>
      </p:sp>
      <p:sp>
        <p:nvSpPr>
          <p:cNvPr id="15" name="右箭头 14"/>
          <p:cNvSpPr/>
          <p:nvPr/>
        </p:nvSpPr>
        <p:spPr>
          <a:xfrm>
            <a:off x="4258455" y="851063"/>
            <a:ext cx="247338" cy="28755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188976" y="5066676"/>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直接连接符 17"/>
          <p:cNvCxnSpPr/>
          <p:nvPr/>
        </p:nvCxnSpPr>
        <p:spPr>
          <a:xfrm>
            <a:off x="931645" y="6175949"/>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 name="直接连接符 18"/>
          <p:cNvCxnSpPr/>
          <p:nvPr/>
        </p:nvCxnSpPr>
        <p:spPr>
          <a:xfrm>
            <a:off x="317048" y="6180945"/>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直接连接符 19"/>
          <p:cNvCxnSpPr/>
          <p:nvPr/>
        </p:nvCxnSpPr>
        <p:spPr>
          <a:xfrm>
            <a:off x="7142570" y="3290453"/>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直接连接符 20"/>
          <p:cNvCxnSpPr/>
          <p:nvPr/>
        </p:nvCxnSpPr>
        <p:spPr>
          <a:xfrm>
            <a:off x="8261836" y="6682525"/>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直接连接符 21"/>
          <p:cNvCxnSpPr/>
          <p:nvPr/>
        </p:nvCxnSpPr>
        <p:spPr>
          <a:xfrm>
            <a:off x="6368078" y="4007483"/>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sp>
        <p:nvSpPr>
          <p:cNvPr id="16" name="文本框 15"/>
          <p:cNvSpPr txBox="1"/>
          <p:nvPr/>
        </p:nvSpPr>
        <p:spPr>
          <a:xfrm>
            <a:off x="332038" y="200648"/>
            <a:ext cx="8179869" cy="553998"/>
          </a:xfrm>
          <a:prstGeom prst="rect">
            <a:avLst/>
          </a:prstGeom>
          <a:noFill/>
        </p:spPr>
        <p:txBody>
          <a:bodyPr wrap="square" rtlCol="0">
            <a:spAutoFit/>
          </a:bodyPr>
          <a:lstStyle/>
          <a:p>
            <a:r>
              <a:rPr lang="zh-CN" altLang="en-US" sz="3000" smtClean="0">
                <a:latin typeface="华文楷体" panose="02010600040101010101" pitchFamily="2" charset="-122"/>
                <a:ea typeface="华文楷体" panose="02010600040101010101" pitchFamily="2" charset="-122"/>
              </a:rPr>
              <a:t>附录</a:t>
            </a:r>
            <a:endParaRPr lang="en-US" altLang="zh-CN" sz="300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6278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47064" y="5580435"/>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标题 1"/>
          <p:cNvSpPr txBox="1">
            <a:spLocks/>
          </p:cNvSpPr>
          <p:nvPr/>
        </p:nvSpPr>
        <p:spPr>
          <a:xfrm>
            <a:off x="268248" y="967878"/>
            <a:ext cx="4650309" cy="5644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smtClean="0">
                <a:latin typeface="华文楷体" panose="02010600040101010101" pitchFamily="2" charset="-122"/>
                <a:ea typeface="华文楷体" panose="02010600040101010101" pitchFamily="2" charset="-122"/>
              </a:rPr>
              <a:t>关键</a:t>
            </a:r>
            <a:r>
              <a:rPr lang="zh-CN" altLang="en-US" sz="2800" dirty="0">
                <a:latin typeface="华文楷体" panose="02010600040101010101" pitchFamily="2" charset="-122"/>
                <a:ea typeface="华文楷体" panose="02010600040101010101" pitchFamily="2" charset="-122"/>
              </a:rPr>
              <a:t>词</a:t>
            </a:r>
            <a:r>
              <a:rPr lang="zh-CN" altLang="en-US" sz="2800" dirty="0" smtClean="0">
                <a:latin typeface="华文楷体" panose="02010600040101010101" pitchFamily="2" charset="-122"/>
                <a:ea typeface="华文楷体" panose="02010600040101010101" pitchFamily="2" charset="-122"/>
              </a:rPr>
              <a:t>检索</a:t>
            </a:r>
            <a:r>
              <a:rPr lang="en-US" altLang="zh-CN" sz="2800" dirty="0" smtClean="0">
                <a:latin typeface="华文楷体" panose="02010600040101010101" pitchFamily="2" charset="-122"/>
                <a:ea typeface="华文楷体" panose="02010600040101010101" pitchFamily="2" charset="-122"/>
              </a:rPr>
              <a:t>(Keyword Spotting)</a:t>
            </a:r>
            <a:endParaRPr lang="zh-CN" altLang="en-US" sz="2800" dirty="0">
              <a:latin typeface="华文楷体" panose="02010600040101010101" pitchFamily="2" charset="-122"/>
              <a:ea typeface="华文楷体" panose="02010600040101010101" pitchFamily="2" charset="-122"/>
            </a:endParaRPr>
          </a:p>
        </p:txBody>
      </p:sp>
      <p:graphicFrame>
        <p:nvGraphicFramePr>
          <p:cNvPr id="2" name="表格 1"/>
          <p:cNvGraphicFramePr>
            <a:graphicFrameLocks noGrp="1"/>
          </p:cNvGraphicFramePr>
          <p:nvPr>
            <p:extLst/>
          </p:nvPr>
        </p:nvGraphicFramePr>
        <p:xfrm>
          <a:off x="373403" y="1532312"/>
          <a:ext cx="8372454" cy="2647659"/>
        </p:xfrm>
        <a:graphic>
          <a:graphicData uri="http://schemas.openxmlformats.org/drawingml/2006/table">
            <a:tbl>
              <a:tblPr/>
              <a:tblGrid>
                <a:gridCol w="2782027">
                  <a:extLst>
                    <a:ext uri="{9D8B030D-6E8A-4147-A177-3AD203B41FA5}">
                      <a16:colId xmlns:a16="http://schemas.microsoft.com/office/drawing/2014/main" val="4163009104"/>
                    </a:ext>
                  </a:extLst>
                </a:gridCol>
                <a:gridCol w="1536491">
                  <a:extLst>
                    <a:ext uri="{9D8B030D-6E8A-4147-A177-3AD203B41FA5}">
                      <a16:colId xmlns:a16="http://schemas.microsoft.com/office/drawing/2014/main" val="312323495"/>
                    </a:ext>
                  </a:extLst>
                </a:gridCol>
                <a:gridCol w="2173574">
                  <a:extLst>
                    <a:ext uri="{9D8B030D-6E8A-4147-A177-3AD203B41FA5}">
                      <a16:colId xmlns:a16="http://schemas.microsoft.com/office/drawing/2014/main" val="1006820614"/>
                    </a:ext>
                  </a:extLst>
                </a:gridCol>
                <a:gridCol w="1880362">
                  <a:extLst>
                    <a:ext uri="{9D8B030D-6E8A-4147-A177-3AD203B41FA5}">
                      <a16:colId xmlns:a16="http://schemas.microsoft.com/office/drawing/2014/main" val="588797507"/>
                    </a:ext>
                  </a:extLst>
                </a:gridCol>
              </a:tblGrid>
              <a:tr h="882553">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查询范式</a:t>
                      </a:r>
                      <a:endParaRPr lang="zh-CN" altLang="en-US"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优点</a:t>
                      </a:r>
                      <a:endParaRPr lang="zh-CN" altLang="en-US"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缺点</a:t>
                      </a: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示例</a:t>
                      </a: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3999009"/>
                  </a:ext>
                </a:extLst>
              </a:tr>
              <a:tr h="882553">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2200" baseline="0" dirty="0" smtClean="0">
                          <a:latin typeface="华文楷体" panose="02010600040101010101" pitchFamily="2" charset="-122"/>
                          <a:ea typeface="华文楷体" panose="02010600040101010101" pitchFamily="2" charset="-122"/>
                        </a:rPr>
                        <a:t>字符串查询</a:t>
                      </a:r>
                      <a:r>
                        <a:rPr lang="en-US" altLang="zh-CN" sz="2200" baseline="0" dirty="0" smtClean="0">
                          <a:latin typeface="华文楷体" panose="02010600040101010101" pitchFamily="2" charset="-122"/>
                          <a:ea typeface="华文楷体" panose="02010600040101010101" pitchFamily="2" charset="-122"/>
                        </a:rPr>
                        <a:t>(QBS)</a:t>
                      </a:r>
                      <a:endParaRPr lang="zh-CN" altLang="en-US" sz="2200" dirty="0" smtClean="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zh-CN" altLang="en-US" sz="2200" dirty="0" smtClean="0">
                          <a:latin typeface="华文楷体" panose="02010600040101010101" pitchFamily="2" charset="-122"/>
                          <a:ea typeface="华文楷体" panose="02010600040101010101" pitchFamily="2" charset="-122"/>
                        </a:rPr>
                        <a:t>对用户友好</a:t>
                      </a:r>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zh-CN" altLang="en-US" sz="2200" dirty="0" smtClean="0">
                          <a:latin typeface="华文楷体" panose="02010600040101010101" pitchFamily="2" charset="-122"/>
                          <a:ea typeface="华文楷体" panose="02010600040101010101" pitchFamily="2" charset="-122"/>
                        </a:rPr>
                        <a:t>需找到字符串</a:t>
                      </a:r>
                      <a:r>
                        <a:rPr lang="en-US" altLang="zh-CN" sz="2200" dirty="0" smtClean="0">
                          <a:latin typeface="华文楷体" panose="02010600040101010101" pitchFamily="2" charset="-122"/>
                          <a:ea typeface="华文楷体" panose="02010600040101010101" pitchFamily="2" charset="-122"/>
                        </a:rPr>
                        <a:t>→</a:t>
                      </a:r>
                      <a:r>
                        <a:rPr lang="zh-CN" altLang="en-US" sz="2200" dirty="0" smtClean="0">
                          <a:latin typeface="华文楷体" panose="02010600040101010101" pitchFamily="2" charset="-122"/>
                          <a:ea typeface="华文楷体" panose="02010600040101010101" pitchFamily="2" charset="-122"/>
                        </a:rPr>
                        <a:t>图片特征映射</a:t>
                      </a:r>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80855027"/>
                  </a:ext>
                </a:extLst>
              </a:tr>
              <a:tr h="882553">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2200" dirty="0" smtClean="0">
                          <a:latin typeface="华文楷体" panose="02010600040101010101" pitchFamily="2" charset="-122"/>
                          <a:ea typeface="华文楷体" panose="02010600040101010101" pitchFamily="2" charset="-122"/>
                        </a:rPr>
                        <a:t>示例查询</a:t>
                      </a:r>
                      <a:r>
                        <a:rPr lang="en-US" altLang="zh-CN" sz="2200" dirty="0" smtClean="0">
                          <a:latin typeface="华文楷体" panose="02010600040101010101" pitchFamily="2" charset="-122"/>
                          <a:ea typeface="华文楷体" panose="02010600040101010101" pitchFamily="2" charset="-122"/>
                        </a:rPr>
                        <a:t>(QBE)</a:t>
                      </a:r>
                      <a:endParaRPr lang="zh-CN" altLang="en-US" sz="2200" dirty="0" smtClean="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zh-CN" altLang="en-US" sz="2200" dirty="0" smtClean="0">
                          <a:latin typeface="华文楷体" panose="02010600040101010101" pitchFamily="2" charset="-122"/>
                          <a:ea typeface="华文楷体" panose="02010600040101010101" pitchFamily="2" charset="-122"/>
                        </a:rPr>
                        <a:t>容易实现</a:t>
                      </a:r>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zh-CN" altLang="en-US" sz="2200" dirty="0" smtClean="0">
                          <a:latin typeface="华文楷体" panose="02010600040101010101" pitchFamily="2" charset="-122"/>
                          <a:ea typeface="华文楷体" panose="02010600040101010101" pitchFamily="2" charset="-122"/>
                        </a:rPr>
                        <a:t>需给出示例图片</a:t>
                      </a:r>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9328002"/>
                  </a:ext>
                </a:extLst>
              </a:tr>
            </a:tbl>
          </a:graphicData>
        </a:graphic>
      </p:graphicFrame>
      <p:graphicFrame>
        <p:nvGraphicFramePr>
          <p:cNvPr id="23" name="表格 22"/>
          <p:cNvGraphicFramePr>
            <a:graphicFrameLocks noGrp="1"/>
          </p:cNvGraphicFramePr>
          <p:nvPr>
            <p:extLst/>
          </p:nvPr>
        </p:nvGraphicFramePr>
        <p:xfrm>
          <a:off x="373403" y="4393800"/>
          <a:ext cx="8372454" cy="2033202"/>
        </p:xfrm>
        <a:graphic>
          <a:graphicData uri="http://schemas.openxmlformats.org/drawingml/2006/table">
            <a:tbl>
              <a:tblPr/>
              <a:tblGrid>
                <a:gridCol w="2790818">
                  <a:extLst>
                    <a:ext uri="{9D8B030D-6E8A-4147-A177-3AD203B41FA5}">
                      <a16:colId xmlns:a16="http://schemas.microsoft.com/office/drawing/2014/main" val="4163009104"/>
                    </a:ext>
                  </a:extLst>
                </a:gridCol>
                <a:gridCol w="1520205">
                  <a:extLst>
                    <a:ext uri="{9D8B030D-6E8A-4147-A177-3AD203B41FA5}">
                      <a16:colId xmlns:a16="http://schemas.microsoft.com/office/drawing/2014/main" val="312323495"/>
                    </a:ext>
                  </a:extLst>
                </a:gridCol>
                <a:gridCol w="4061431">
                  <a:extLst>
                    <a:ext uri="{9D8B030D-6E8A-4147-A177-3AD203B41FA5}">
                      <a16:colId xmlns:a16="http://schemas.microsoft.com/office/drawing/2014/main" val="1006820614"/>
                    </a:ext>
                  </a:extLst>
                </a:gridCol>
              </a:tblGrid>
              <a:tr h="677734">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解决方法</a:t>
                      </a:r>
                      <a:endParaRPr lang="zh-CN" altLang="en-US"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优点</a:t>
                      </a:r>
                      <a:endParaRPr lang="zh-CN" altLang="en-US"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缺点</a:t>
                      </a: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3999009"/>
                  </a:ext>
                </a:extLst>
              </a:tr>
              <a:tr h="677734">
                <a:tc>
                  <a:txBody>
                    <a:bodyPr/>
                    <a:lstStyle/>
                    <a:p>
                      <a:pPr algn="l"/>
                      <a:r>
                        <a:rPr lang="zh-CN" altLang="en-US" sz="2200" kern="1200" baseline="0" dirty="0" smtClean="0">
                          <a:solidFill>
                            <a:schemeClr val="dk1"/>
                          </a:solidFill>
                          <a:latin typeface="华文楷体" panose="02010600040101010101" pitchFamily="2" charset="-122"/>
                          <a:ea typeface="华文楷体" panose="02010600040101010101" pitchFamily="2" charset="-122"/>
                          <a:cs typeface="+mn-cs"/>
                        </a:rPr>
                        <a:t>基于分割</a:t>
                      </a: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准确率更高</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实用性差，人工分割代价高</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80855027"/>
                  </a:ext>
                </a:extLst>
              </a:tr>
              <a:tr h="677734">
                <a:tc>
                  <a:txBody>
                    <a:bodyPr/>
                    <a:lstStyle/>
                    <a:p>
                      <a:pPr marL="0" algn="l" defTabSz="914400" rtl="0" eaLnBrk="1" latinLnBrk="0" hangingPunct="1"/>
                      <a:r>
                        <a:rPr lang="zh-CN" altLang="en-US" sz="2200" kern="1200" baseline="0" dirty="0" smtClean="0">
                          <a:solidFill>
                            <a:schemeClr val="dk1"/>
                          </a:solidFill>
                          <a:latin typeface="华文楷体" panose="02010600040101010101" pitchFamily="2" charset="-122"/>
                          <a:ea typeface="华文楷体" panose="02010600040101010101" pitchFamily="2" charset="-122"/>
                          <a:cs typeface="+mn-cs"/>
                        </a:rPr>
                        <a:t>无需分割</a:t>
                      </a:r>
                      <a:endParaRPr lang="zh-CN" altLang="en-US" sz="2200" kern="1200" baseline="0" dirty="0">
                        <a:solidFill>
                          <a:schemeClr val="dk1"/>
                        </a:solidFill>
                        <a:latin typeface="华文楷体" panose="02010600040101010101" pitchFamily="2" charset="-122"/>
                        <a:ea typeface="华文楷体" panose="02010600040101010101" pitchFamily="2" charset="-122"/>
                        <a:cs typeface="+mn-cs"/>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实用性更强</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准确率有所下降</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9328002"/>
                  </a:ext>
                </a:extLst>
              </a:tr>
            </a:tbl>
          </a:graphicData>
        </a:graphic>
      </p:graphicFrame>
      <p:pic>
        <p:nvPicPr>
          <p:cNvPr id="20" name="图片 19" descr="屏幕剪辑"/>
          <p:cNvPicPr>
            <a:picLocks noChangeAspect="1"/>
          </p:cNvPicPr>
          <p:nvPr/>
        </p:nvPicPr>
        <p:blipFill rotWithShape="1">
          <a:blip r:embed="rId3">
            <a:extLst>
              <a:ext uri="{28A0092B-C50C-407E-A947-70E740481C1C}">
                <a14:useLocalDpi xmlns:a14="http://schemas.microsoft.com/office/drawing/2010/main" val="0"/>
              </a:ext>
            </a:extLst>
          </a:blip>
          <a:srcRect l="20860" t="23403" r="12959" b="25897"/>
          <a:stretch/>
        </p:blipFill>
        <p:spPr>
          <a:xfrm>
            <a:off x="6928131" y="2576613"/>
            <a:ext cx="1319543" cy="539636"/>
          </a:xfrm>
          <a:prstGeom prst="rect">
            <a:avLst/>
          </a:prstGeom>
        </p:spPr>
      </p:pic>
      <p:pic>
        <p:nvPicPr>
          <p:cNvPr id="11" name="图片 1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131" y="3327507"/>
            <a:ext cx="671882" cy="800219"/>
          </a:xfrm>
          <a:prstGeom prst="rect">
            <a:avLst/>
          </a:prstGeom>
        </p:spPr>
      </p:pic>
      <p:sp>
        <p:nvSpPr>
          <p:cNvPr id="12" name="文本框 11"/>
          <p:cNvSpPr txBox="1"/>
          <p:nvPr/>
        </p:nvSpPr>
        <p:spPr>
          <a:xfrm>
            <a:off x="284400" y="144000"/>
            <a:ext cx="8179869" cy="553998"/>
          </a:xfrm>
          <a:prstGeom prst="rect">
            <a:avLst/>
          </a:prstGeom>
          <a:noFill/>
        </p:spPr>
        <p:txBody>
          <a:bodyPr wrap="square" rtlCol="0">
            <a:spAutoFit/>
          </a:bodyPr>
          <a:lstStyle/>
          <a:p>
            <a:r>
              <a:rPr lang="zh-CN" altLang="en-US" sz="3000" smtClean="0">
                <a:latin typeface="华文楷体" panose="02010600040101010101" pitchFamily="2" charset="-122"/>
                <a:ea typeface="华文楷体" panose="02010600040101010101" pitchFamily="2" charset="-122"/>
              </a:rPr>
              <a:t>附录</a:t>
            </a:r>
            <a:endParaRPr lang="en-US" altLang="zh-CN" sz="300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92634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400" y="144000"/>
            <a:ext cx="8179869" cy="1354217"/>
          </a:xfrm>
          <a:prstGeom prst="rect">
            <a:avLst/>
          </a:prstGeom>
          <a:noFill/>
        </p:spPr>
        <p:txBody>
          <a:bodyPr wrap="square" rtlCol="0">
            <a:spAutoFit/>
          </a:bodyPr>
          <a:lstStyle/>
          <a:p>
            <a:r>
              <a:rPr lang="zh-CN" altLang="en-US" sz="3000" smtClean="0">
                <a:latin typeface="华文楷体" panose="02010600040101010101" pitchFamily="2" charset="-122"/>
                <a:ea typeface="华文楷体" panose="02010600040101010101" pitchFamily="2" charset="-122"/>
              </a:rPr>
              <a:t>附录</a:t>
            </a:r>
            <a:endParaRPr lang="en-US" altLang="zh-CN" sz="3000" smtClean="0">
              <a:latin typeface="华文楷体" panose="02010600040101010101" pitchFamily="2" charset="-122"/>
              <a:ea typeface="华文楷体" panose="02010600040101010101" pitchFamily="2" charset="-122"/>
            </a:endParaRPr>
          </a:p>
          <a:p>
            <a:r>
              <a:rPr lang="zh-CN" altLang="en-US" sz="2600" smtClean="0">
                <a:latin typeface="华文楷体" panose="02010600040101010101" pitchFamily="2" charset="-122"/>
                <a:ea typeface="华文楷体" panose="02010600040101010101" pitchFamily="2" charset="-122"/>
              </a:rPr>
              <a:t>二</a:t>
            </a:r>
            <a:r>
              <a:rPr lang="zh-CN" altLang="en-US" sz="2600">
                <a:latin typeface="华文楷体" panose="02010600040101010101" pitchFamily="2" charset="-122"/>
                <a:ea typeface="华文楷体" panose="02010600040101010101" pitchFamily="2" charset="-122"/>
              </a:rPr>
              <a:t>值</a:t>
            </a:r>
            <a:r>
              <a:rPr lang="zh-CN" altLang="en-US" sz="2600" smtClean="0">
                <a:latin typeface="华文楷体" panose="02010600040101010101" pitchFamily="2" charset="-122"/>
                <a:ea typeface="华文楷体" panose="02010600040101010101" pitchFamily="2" charset="-122"/>
              </a:rPr>
              <a:t>化：</a:t>
            </a:r>
            <a:r>
              <a:rPr lang="zh-CN" altLang="en-US" sz="2600"/>
              <a:t>保留尽可能多的信息的同时减少运算量</a:t>
            </a:r>
          </a:p>
          <a:p>
            <a:endParaRPr lang="zh-CN" altLang="en-US" sz="2600">
              <a:latin typeface="华文楷体" panose="02010600040101010101" pitchFamily="2" charset="-122"/>
              <a:ea typeface="华文楷体" panose="02010600040101010101" pitchFamily="2" charset="-122"/>
            </a:endParaRPr>
          </a:p>
        </p:txBody>
      </p:sp>
      <p:sp>
        <p:nvSpPr>
          <p:cNvPr id="5" name="文本框 4"/>
          <p:cNvSpPr txBox="1"/>
          <p:nvPr/>
        </p:nvSpPr>
        <p:spPr>
          <a:xfrm>
            <a:off x="373412" y="1271994"/>
            <a:ext cx="4158632" cy="769441"/>
          </a:xfrm>
          <a:prstGeom prst="rect">
            <a:avLst/>
          </a:prstGeom>
          <a:noFill/>
        </p:spPr>
        <p:txBody>
          <a:bodyPr wrap="square" rtlCol="0">
            <a:spAutoFit/>
          </a:bodyPr>
          <a:lstStyle/>
          <a:p>
            <a:r>
              <a:rPr lang="zh-CN" altLang="en-US" sz="2200"/>
              <a:t>已有研究</a:t>
            </a:r>
            <a:r>
              <a:rPr lang="zh-CN" altLang="en-US" sz="2200" smtClean="0"/>
              <a:t>中常使用</a:t>
            </a:r>
            <a:r>
              <a:rPr lang="en-US" altLang="zh-CN" sz="2200" smtClean="0"/>
              <a:t>Ostu</a:t>
            </a:r>
            <a:r>
              <a:rPr lang="zh-CN" altLang="en-US" sz="2200"/>
              <a:t>算法</a:t>
            </a:r>
            <a:endParaRPr lang="en-US" altLang="zh-CN" sz="2200"/>
          </a:p>
          <a:p>
            <a:endParaRPr lang="zh-CN" altLang="en-US" sz="2200"/>
          </a:p>
        </p:txBody>
      </p:sp>
      <p:sp>
        <p:nvSpPr>
          <p:cNvPr id="8" name="文本框 7"/>
          <p:cNvSpPr txBox="1"/>
          <p:nvPr/>
        </p:nvSpPr>
        <p:spPr>
          <a:xfrm>
            <a:off x="373412" y="1752490"/>
            <a:ext cx="8020921" cy="498598"/>
          </a:xfrm>
          <a:prstGeom prst="rect">
            <a:avLst/>
          </a:prstGeom>
          <a:noFill/>
        </p:spPr>
        <p:txBody>
          <a:bodyPr wrap="square" rtlCol="0">
            <a:spAutoFit/>
          </a:bodyPr>
          <a:lstStyle/>
          <a:p>
            <a:pPr>
              <a:lnSpc>
                <a:spcPct val="120000"/>
              </a:lnSpc>
            </a:pPr>
            <a:r>
              <a:rPr lang="zh-CN" altLang="en-US" sz="2200" smtClean="0"/>
              <a:t>具有</a:t>
            </a:r>
            <a:r>
              <a:rPr lang="zh-CN" altLang="en-US" sz="2200"/>
              <a:t>自</a:t>
            </a:r>
            <a:r>
              <a:rPr lang="zh-CN" altLang="en-US" sz="2200" smtClean="0"/>
              <a:t>适应性，但未</a:t>
            </a:r>
            <a:r>
              <a:rPr lang="zh-CN" altLang="en-US" sz="2200"/>
              <a:t>利用局部信息，某些</a:t>
            </a:r>
            <a:r>
              <a:rPr lang="zh-CN" altLang="en-US" sz="2200" smtClean="0"/>
              <a:t>情况出现</a:t>
            </a:r>
            <a:r>
              <a:rPr lang="zh-CN" altLang="en-US" sz="2200"/>
              <a:t>较多</a:t>
            </a:r>
            <a:r>
              <a:rPr lang="zh-CN" altLang="en-US" sz="2200" smtClean="0"/>
              <a:t>的差错</a:t>
            </a:r>
            <a:endParaRPr lang="zh-CN" altLang="en-US" sz="2200"/>
          </a:p>
        </p:txBody>
      </p:sp>
      <mc:AlternateContent xmlns:mc="http://schemas.openxmlformats.org/markup-compatibility/2006" xmlns:a14="http://schemas.microsoft.com/office/drawing/2010/main">
        <mc:Choice Requires="a14">
          <p:sp>
            <p:nvSpPr>
              <p:cNvPr id="9" name="文本框 8"/>
              <p:cNvSpPr txBox="1"/>
              <p:nvPr/>
            </p:nvSpPr>
            <p:spPr>
              <a:xfrm>
                <a:off x="373410" y="2982344"/>
                <a:ext cx="4176883" cy="2123658"/>
              </a:xfrm>
              <a:prstGeom prst="rect">
                <a:avLst/>
              </a:prstGeom>
              <a:noFill/>
            </p:spPr>
            <p:txBody>
              <a:bodyPr wrap="square" rtlCol="0">
                <a:spAutoFit/>
              </a:bodyPr>
              <a:lstStyle/>
              <a:p>
                <a:r>
                  <a:rPr lang="zh-CN" altLang="en-US" sz="2200" smtClean="0"/>
                  <a:t>图像</a:t>
                </a:r>
                <a14:m>
                  <m:oMath xmlns:m="http://schemas.openxmlformats.org/officeDocument/2006/math">
                    <m:r>
                      <a:rPr lang="en-US" altLang="zh-CN" sz="2200" i="1" smtClean="0">
                        <a:latin typeface="Cambria Math" panose="02040503050406030204" pitchFamily="18" charset="0"/>
                      </a:rPr>
                      <m:t>𝐼</m:t>
                    </m:r>
                    <m:r>
                      <a:rPr lang="en-US" altLang="zh-CN" sz="2200" i="1" smtClean="0">
                        <a:latin typeface="Cambria Math" panose="02040503050406030204" pitchFamily="18" charset="0"/>
                      </a:rPr>
                      <m:t>,</m:t>
                    </m:r>
                  </m:oMath>
                </a14:m>
                <a:r>
                  <a:rPr lang="zh-CN" altLang="en-US" sz="2200" smtClean="0"/>
                  <a:t> 结构元素</a:t>
                </a:r>
                <a14:m>
                  <m:oMath xmlns:m="http://schemas.openxmlformats.org/officeDocument/2006/math">
                    <m:r>
                      <a:rPr lang="en-US" altLang="zh-CN" sz="2200" i="1" smtClean="0">
                        <a:latin typeface="Cambria Math" panose="02040503050406030204" pitchFamily="18" charset="0"/>
                      </a:rPr>
                      <m:t>𝐵</m:t>
                    </m:r>
                  </m:oMath>
                </a14:m>
                <a:endParaRPr lang="en-US" altLang="zh-CN" sz="2200" smtClean="0"/>
              </a:p>
              <a:p>
                <a:r>
                  <a:rPr lang="zh-CN" altLang="en-US" sz="2200" smtClean="0"/>
                  <a:t>膨胀</a:t>
                </a:r>
                <a14:m>
                  <m:oMath xmlns:m="http://schemas.openxmlformats.org/officeDocument/2006/math">
                    <m:r>
                      <a:rPr lang="zh-CN" altLang="en-US" sz="2200" i="1">
                        <a:latin typeface="Cambria Math" panose="02040503050406030204" pitchFamily="18" charset="0"/>
                      </a:rPr>
                      <m:t>：</m:t>
                    </m:r>
                    <m:r>
                      <a:rPr lang="en-US" altLang="zh-CN" sz="2200" i="1" smtClean="0">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nary>
                      <m:naryPr>
                        <m:chr m:val="⋃"/>
                        <m:supHide m:val="on"/>
                        <m:ctrlPr>
                          <a:rPr lang="en-US" altLang="zh-CN" sz="2200" i="1">
                            <a:latin typeface="Cambria Math" panose="02040503050406030204" pitchFamily="18" charset="0"/>
                            <a:ea typeface="Cambria Math" panose="02040503050406030204" pitchFamily="18" charset="0"/>
                          </a:rPr>
                        </m:ctrlPr>
                      </m:naryPr>
                      <m:sub>
                        <m:r>
                          <a:rPr lang="en-US" altLang="zh-CN" sz="2200" i="1">
                            <a:latin typeface="Cambria Math" panose="02040503050406030204" pitchFamily="18" charset="0"/>
                            <a:ea typeface="Cambria Math" panose="02040503050406030204" pitchFamily="18" charset="0"/>
                          </a:rPr>
                          <m:t>𝑏</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sub>
                      <m:sup/>
                      <m:e>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𝐼</m:t>
                            </m:r>
                          </m:e>
                          <m:sub>
                            <m:r>
                              <a:rPr lang="en-US" altLang="zh-CN" sz="2200" i="1">
                                <a:latin typeface="Cambria Math" panose="02040503050406030204" pitchFamily="18" charset="0"/>
                                <a:ea typeface="Cambria Math" panose="02040503050406030204" pitchFamily="18" charset="0"/>
                              </a:rPr>
                              <m:t>𝑏</m:t>
                            </m:r>
                          </m:sub>
                        </m:sSub>
                      </m:e>
                    </m:nary>
                  </m:oMath>
                </a14:m>
                <a:endParaRPr lang="en-US" altLang="zh-CN" sz="2200">
                  <a:ea typeface="Cambria Math" panose="02040503050406030204" pitchFamily="18" charset="0"/>
                </a:endParaRPr>
              </a:p>
              <a:p>
                <a:r>
                  <a:rPr lang="zh-CN" altLang="en-US" sz="2200" smtClean="0"/>
                  <a:t>腐蚀</a:t>
                </a:r>
                <a14:m>
                  <m:oMath xmlns:m="http://schemas.openxmlformats.org/officeDocument/2006/math">
                    <m:r>
                      <a:rPr lang="zh-CN" altLang="en-US" sz="2200" i="1">
                        <a:latin typeface="Cambria Math" panose="02040503050406030204" pitchFamily="18" charset="0"/>
                      </a:rPr>
                      <m:t>：</m:t>
                    </m:r>
                    <m:r>
                      <a:rPr lang="en-US" altLang="zh-CN" sz="2200" i="1">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nary>
                      <m:naryPr>
                        <m:chr m:val="⋂"/>
                        <m:supHide m:val="on"/>
                        <m:ctrlPr>
                          <a:rPr lang="en-US" altLang="zh-CN" sz="2200" i="1">
                            <a:latin typeface="Cambria Math" panose="02040503050406030204" pitchFamily="18" charset="0"/>
                            <a:ea typeface="Cambria Math" panose="02040503050406030204" pitchFamily="18" charset="0"/>
                          </a:rPr>
                        </m:ctrlPr>
                      </m:naryPr>
                      <m:sub>
                        <m:r>
                          <a:rPr lang="en-US" altLang="zh-CN" sz="2200" i="1">
                            <a:latin typeface="Cambria Math" panose="02040503050406030204" pitchFamily="18" charset="0"/>
                            <a:ea typeface="Cambria Math" panose="02040503050406030204" pitchFamily="18" charset="0"/>
                          </a:rPr>
                          <m:t>𝑏</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sub>
                      <m:sup/>
                      <m:e>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𝐼</m:t>
                            </m:r>
                          </m:e>
                          <m:sub>
                            <m:r>
                              <a:rPr lang="en-US" altLang="zh-CN" sz="2200" i="1">
                                <a:latin typeface="Cambria Math" panose="02040503050406030204" pitchFamily="18" charset="0"/>
                                <a:ea typeface="Cambria Math" panose="02040503050406030204" pitchFamily="18" charset="0"/>
                              </a:rPr>
                              <m:t>𝑏</m:t>
                            </m:r>
                          </m:sub>
                        </m:sSub>
                      </m:e>
                    </m:nary>
                  </m:oMath>
                </a14:m>
                <a:endParaRPr lang="en-US" altLang="zh-CN" sz="2200">
                  <a:ea typeface="Cambria Math" panose="02040503050406030204" pitchFamily="18" charset="0"/>
                </a:endParaRPr>
              </a:p>
              <a:p>
                <a:r>
                  <a:rPr lang="zh-CN" altLang="en-US" sz="2200" smtClean="0"/>
                  <a:t>闭合</a:t>
                </a:r>
                <a14:m>
                  <m:oMath xmlns:m="http://schemas.openxmlformats.org/officeDocument/2006/math">
                    <m:r>
                      <a:rPr lang="zh-CN" altLang="en-US" sz="2200" i="1">
                        <a:latin typeface="Cambria Math" panose="02040503050406030204" pitchFamily="18" charset="0"/>
                      </a:rPr>
                      <m:t>：</m:t>
                    </m:r>
                    <m:r>
                      <a:rPr lang="en-US" altLang="zh-CN" sz="2200" i="1">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d>
                      <m:dPr>
                        <m:ctrlPr>
                          <a:rPr lang="en-US" altLang="zh-CN" sz="2200" i="1">
                            <a:latin typeface="Cambria Math" panose="02040503050406030204" pitchFamily="18" charset="0"/>
                            <a:ea typeface="Cambria Math" panose="02040503050406030204" pitchFamily="18" charset="0"/>
                          </a:rPr>
                        </m:ctrlPr>
                      </m:dPr>
                      <m:e>
                        <m:r>
                          <a:rPr lang="en-US" altLang="zh-CN" sz="2200" i="1">
                            <a:latin typeface="Cambria Math" panose="02040503050406030204" pitchFamily="18" charset="0"/>
                            <a:ea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e>
                    </m:d>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oMath>
                </a14:m>
                <a:endParaRPr lang="en-US" altLang="zh-CN" sz="2200" smtClean="0">
                  <a:ea typeface="Cambria Math" panose="02040503050406030204" pitchFamily="18" charset="0"/>
                </a:endParaRPr>
              </a:p>
              <a:p>
                <a:r>
                  <a:rPr lang="zh-CN" altLang="en-US" sz="2200" smtClean="0"/>
                  <a:t>顶帽</a:t>
                </a:r>
                <a14:m>
                  <m:oMath xmlns:m="http://schemas.openxmlformats.org/officeDocument/2006/math">
                    <m:r>
                      <a:rPr lang="zh-CN" altLang="en-US" sz="2200" i="1">
                        <a:latin typeface="Cambria Math" panose="02040503050406030204" pitchFamily="18" charset="0"/>
                      </a:rPr>
                      <m:t>变换</m:t>
                    </m:r>
                    <m:r>
                      <a:rPr lang="zh-CN" altLang="en-US" sz="2200" i="1" smtClean="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𝐵</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𝐼</m:t>
                        </m:r>
                      </m:e>
                    </m:d>
                    <m:r>
                      <a:rPr lang="en-US" altLang="zh-CN" sz="2200" i="1">
                        <a:latin typeface="Cambria Math" panose="02040503050406030204" pitchFamily="18" charset="0"/>
                      </a:rPr>
                      <m:t>=</m:t>
                    </m:r>
                    <m:r>
                      <a:rPr lang="en-US" altLang="zh-CN" sz="2200" i="1">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𝐼</m:t>
                    </m:r>
                  </m:oMath>
                </a14:m>
                <a:endParaRPr lang="zh-CN" altLang="en-US" sz="2200"/>
              </a:p>
              <a:p>
                <a:endParaRPr lang="zh-CN" altLang="en-US" sz="2200"/>
              </a:p>
            </p:txBody>
          </p:sp>
        </mc:Choice>
        <mc:Fallback xmlns="">
          <p:sp>
            <p:nvSpPr>
              <p:cNvPr id="9" name="文本框 8"/>
              <p:cNvSpPr txBox="1">
                <a:spLocks noRot="1" noChangeAspect="1" noMove="1" noResize="1" noEditPoints="1" noAdjustHandles="1" noChangeArrowheads="1" noChangeShapeType="1" noTextEdit="1"/>
              </p:cNvSpPr>
              <p:nvPr/>
            </p:nvSpPr>
            <p:spPr>
              <a:xfrm>
                <a:off x="373410" y="2982344"/>
                <a:ext cx="4176883" cy="2123658"/>
              </a:xfrm>
              <a:prstGeom prst="rect">
                <a:avLst/>
              </a:prstGeom>
              <a:blipFill>
                <a:blip r:embed="rId3"/>
                <a:stretch>
                  <a:fillRect l="-1898" t="-3152"/>
                </a:stretch>
              </a:blipFill>
            </p:spPr>
            <p:txBody>
              <a:bodyPr/>
              <a:lstStyle/>
              <a:p>
                <a:r>
                  <a:rPr lang="zh-CN" altLang="en-US">
                    <a:noFill/>
                  </a:rPr>
                  <a:t> </a:t>
                </a:r>
              </a:p>
            </p:txBody>
          </p:sp>
        </mc:Fallback>
      </mc:AlternateContent>
      <p:sp>
        <p:nvSpPr>
          <p:cNvPr id="10" name="文本框 9"/>
          <p:cNvSpPr txBox="1"/>
          <p:nvPr/>
        </p:nvSpPr>
        <p:spPr>
          <a:xfrm>
            <a:off x="373410" y="5152087"/>
            <a:ext cx="8147501" cy="1311128"/>
          </a:xfrm>
          <a:prstGeom prst="rect">
            <a:avLst/>
          </a:prstGeom>
          <a:noFill/>
        </p:spPr>
        <p:txBody>
          <a:bodyPr wrap="square" rtlCol="0">
            <a:spAutoFit/>
          </a:bodyPr>
          <a:lstStyle/>
          <a:p>
            <a:pPr>
              <a:lnSpc>
                <a:spcPct val="120000"/>
              </a:lnSpc>
            </a:pPr>
            <a:endParaRPr lang="en-US" altLang="zh-CN" sz="2200" smtClean="0"/>
          </a:p>
          <a:p>
            <a:pPr marL="285750" indent="-285750">
              <a:lnSpc>
                <a:spcPct val="120000"/>
              </a:lnSpc>
              <a:buFont typeface="Wingdings" panose="05000000000000000000" pitchFamily="2" charset="2"/>
              <a:buChar char="l"/>
            </a:pPr>
            <a:r>
              <a:rPr lang="zh-CN" altLang="en-US" sz="2200" smtClean="0"/>
              <a:t>充分利用图像的局部</a:t>
            </a:r>
            <a:r>
              <a:rPr lang="zh-CN" altLang="en-US" sz="2200"/>
              <a:t>信息</a:t>
            </a:r>
            <a:endParaRPr lang="en-US" altLang="zh-CN" sz="2200"/>
          </a:p>
          <a:p>
            <a:pPr marL="285750" indent="-285750">
              <a:lnSpc>
                <a:spcPct val="120000"/>
              </a:lnSpc>
              <a:buFont typeface="Wingdings" panose="05000000000000000000" pitchFamily="2" charset="2"/>
              <a:buChar char="l"/>
            </a:pPr>
            <a:r>
              <a:rPr lang="zh-CN" altLang="en-US" sz="2200" smtClean="0"/>
              <a:t>使得像素</a:t>
            </a:r>
            <a:r>
              <a:rPr lang="zh-CN" altLang="en-US" sz="2200"/>
              <a:t>值趋近于一个双峰的分布</a:t>
            </a:r>
            <a:r>
              <a:rPr lang="zh-CN" altLang="en-US" sz="2200" smtClean="0"/>
              <a:t>，更符合</a:t>
            </a:r>
            <a:r>
              <a:rPr lang="en-US" altLang="zh-CN" sz="2200"/>
              <a:t>Ostu </a:t>
            </a:r>
            <a:r>
              <a:rPr lang="zh-CN" altLang="en-US" sz="2200"/>
              <a:t>算法的假设</a:t>
            </a:r>
          </a:p>
        </p:txBody>
      </p:sp>
      <p:sp>
        <p:nvSpPr>
          <p:cNvPr id="3" name="矩形 2"/>
          <p:cNvSpPr/>
          <p:nvPr/>
        </p:nvSpPr>
        <p:spPr>
          <a:xfrm>
            <a:off x="373411" y="2420347"/>
            <a:ext cx="9029533" cy="430887"/>
          </a:xfrm>
          <a:prstGeom prst="rect">
            <a:avLst/>
          </a:prstGeom>
        </p:spPr>
        <p:txBody>
          <a:bodyPr wrap="square">
            <a:spAutoFit/>
          </a:bodyPr>
          <a:lstStyle/>
          <a:p>
            <a:r>
              <a:rPr lang="zh-CN" altLang="en-US" sz="2200" smtClean="0">
                <a:latin typeface="华文楷体" panose="02010600040101010101" pitchFamily="2" charset="-122"/>
                <a:ea typeface="华文楷体" panose="02010600040101010101" pitchFamily="2" charset="-122"/>
              </a:rPr>
              <a:t>使用形态学顶</a:t>
            </a:r>
            <a:r>
              <a:rPr lang="zh-CN" altLang="en-US" sz="2200">
                <a:latin typeface="华文楷体" panose="02010600040101010101" pitchFamily="2" charset="-122"/>
                <a:ea typeface="华文楷体" panose="02010600040101010101" pitchFamily="2" charset="-122"/>
              </a:rPr>
              <a:t>帽变化对图像进行</a:t>
            </a:r>
            <a:r>
              <a:rPr lang="zh-CN" altLang="en-US" sz="2200" smtClean="0">
                <a:latin typeface="华文楷体" panose="02010600040101010101" pitchFamily="2" charset="-122"/>
                <a:ea typeface="华文楷体" panose="02010600040101010101" pitchFamily="2" charset="-122"/>
              </a:rPr>
              <a:t>增强，之后再使用</a:t>
            </a:r>
            <a:r>
              <a:rPr lang="en-US" altLang="zh-CN" sz="2200" smtClean="0">
                <a:latin typeface="华文楷体" panose="02010600040101010101" pitchFamily="2" charset="-122"/>
                <a:ea typeface="华文楷体" panose="02010600040101010101" pitchFamily="2" charset="-122"/>
              </a:rPr>
              <a:t>Ostu</a:t>
            </a:r>
            <a:r>
              <a:rPr lang="zh-CN" altLang="en-US" sz="2200" smtClean="0">
                <a:latin typeface="华文楷体" panose="02010600040101010101" pitchFamily="2" charset="-122"/>
                <a:ea typeface="华文楷体" panose="02010600040101010101" pitchFamily="2" charset="-122"/>
              </a:rPr>
              <a:t>算法进行二值化</a:t>
            </a:r>
            <a:endParaRPr lang="zh-CN" altLang="en-US" sz="2200"/>
          </a:p>
        </p:txBody>
      </p:sp>
      <p:sp>
        <p:nvSpPr>
          <p:cNvPr id="11" name="文本框 10"/>
          <p:cNvSpPr txBox="1"/>
          <p:nvPr/>
        </p:nvSpPr>
        <p:spPr>
          <a:xfrm>
            <a:off x="373410" y="5099765"/>
            <a:ext cx="8309342" cy="707886"/>
          </a:xfrm>
          <a:prstGeom prst="rect">
            <a:avLst/>
          </a:prstGeom>
          <a:noFill/>
        </p:spPr>
        <p:txBody>
          <a:bodyPr wrap="square" rtlCol="0">
            <a:spAutoFit/>
          </a:bodyPr>
          <a:lstStyle/>
          <a:p>
            <a:r>
              <a:rPr lang="zh-CN" altLang="en-US" sz="2200" smtClean="0"/>
              <a:t>顶帽变换可以</a:t>
            </a:r>
            <a:r>
              <a:rPr lang="zh-CN" altLang="en-US" sz="2200"/>
              <a:t>提取出图像中比周围区域暗的物体（字符笔画）</a:t>
            </a:r>
            <a:endParaRPr lang="en-US" altLang="zh-CN" sz="2200"/>
          </a:p>
          <a:p>
            <a:endParaRPr lang="zh-CN" altLang="en-US"/>
          </a:p>
        </p:txBody>
      </p:sp>
    </p:spTree>
    <p:extLst>
      <p:ext uri="{BB962C8B-B14F-4D97-AF65-F5344CB8AC3E}">
        <p14:creationId xmlns:p14="http://schemas.microsoft.com/office/powerpoint/2010/main" val="3276493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400" y="144000"/>
            <a:ext cx="3028013" cy="984885"/>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二</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en-US" altLang="zh-CN" sz="2600">
                <a:latin typeface="华文楷体" panose="02010600040101010101" pitchFamily="2" charset="-122"/>
                <a:ea typeface="华文楷体" panose="02010600040101010101" pitchFamily="2" charset="-122"/>
              </a:rPr>
              <a:t>1.</a:t>
            </a:r>
            <a:r>
              <a:rPr lang="zh-CN" altLang="en-US" sz="2600">
                <a:latin typeface="华文楷体" panose="02010600040101010101" pitchFamily="2" charset="-122"/>
                <a:ea typeface="华文楷体" panose="02010600040101010101" pitchFamily="2" charset="-122"/>
              </a:rPr>
              <a:t>二值化</a:t>
            </a:r>
          </a:p>
        </p:txBody>
      </p:sp>
      <p:sp>
        <p:nvSpPr>
          <p:cNvPr id="4" name="文本框 3"/>
          <p:cNvSpPr txBox="1"/>
          <p:nvPr/>
        </p:nvSpPr>
        <p:spPr>
          <a:xfrm>
            <a:off x="284400" y="1213868"/>
            <a:ext cx="7981126"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a:t>保留尽可能多的信息的</a:t>
            </a:r>
            <a:r>
              <a:rPr lang="zh-CN" altLang="en-US" sz="2200" smtClean="0"/>
              <a:t>同时减少运算</a:t>
            </a:r>
            <a:r>
              <a:rPr lang="zh-CN" altLang="en-US" sz="2200"/>
              <a:t>量</a:t>
            </a:r>
          </a:p>
        </p:txBody>
      </p:sp>
      <p:sp>
        <p:nvSpPr>
          <p:cNvPr id="5" name="文本框 4"/>
          <p:cNvSpPr txBox="1"/>
          <p:nvPr/>
        </p:nvSpPr>
        <p:spPr>
          <a:xfrm>
            <a:off x="443348" y="1757861"/>
            <a:ext cx="4158632" cy="769441"/>
          </a:xfrm>
          <a:prstGeom prst="rect">
            <a:avLst/>
          </a:prstGeom>
          <a:noFill/>
        </p:spPr>
        <p:txBody>
          <a:bodyPr wrap="square" rtlCol="0">
            <a:spAutoFit/>
          </a:bodyPr>
          <a:lstStyle/>
          <a:p>
            <a:r>
              <a:rPr lang="zh-CN" altLang="en-US" sz="2200"/>
              <a:t>已有研究</a:t>
            </a:r>
            <a:r>
              <a:rPr lang="zh-CN" altLang="en-US" sz="2200" smtClean="0"/>
              <a:t>中常使用</a:t>
            </a:r>
            <a:r>
              <a:rPr lang="en-US" altLang="zh-CN" sz="2200" smtClean="0"/>
              <a:t>Ostu</a:t>
            </a:r>
            <a:r>
              <a:rPr lang="zh-CN" altLang="en-US" sz="2200"/>
              <a:t>算法</a:t>
            </a:r>
            <a:endParaRPr lang="en-US" altLang="zh-CN" sz="2200"/>
          </a:p>
          <a:p>
            <a:endParaRPr lang="zh-CN" altLang="en-US" sz="2200"/>
          </a:p>
        </p:txBody>
      </p:sp>
      <p:sp>
        <p:nvSpPr>
          <p:cNvPr id="6" name="文本框 5"/>
          <p:cNvSpPr txBox="1"/>
          <p:nvPr/>
        </p:nvSpPr>
        <p:spPr>
          <a:xfrm>
            <a:off x="443348" y="2203653"/>
            <a:ext cx="8554728" cy="873509"/>
          </a:xfrm>
          <a:prstGeom prst="rect">
            <a:avLst/>
          </a:prstGeom>
          <a:noFill/>
        </p:spPr>
        <p:txBody>
          <a:bodyPr wrap="square" rtlCol="0">
            <a:spAutoFit/>
          </a:bodyPr>
          <a:lstStyle/>
          <a:p>
            <a:pPr>
              <a:lnSpc>
                <a:spcPct val="120000"/>
              </a:lnSpc>
            </a:pPr>
            <a:r>
              <a:rPr lang="zh-CN" altLang="en-US" sz="2200"/>
              <a:t>假设图像中有</a:t>
            </a:r>
            <a:r>
              <a:rPr lang="zh-CN" altLang="en-US" sz="2200" smtClean="0"/>
              <a:t>前景、背景</a:t>
            </a:r>
            <a:r>
              <a:rPr lang="zh-CN" altLang="en-US" sz="2200"/>
              <a:t>两类像素</a:t>
            </a:r>
            <a:r>
              <a:rPr lang="zh-CN" altLang="en-US" sz="2200" smtClean="0"/>
              <a:t>点</a:t>
            </a:r>
            <a:endParaRPr lang="en-US" altLang="zh-CN" sz="2200"/>
          </a:p>
          <a:p>
            <a:pPr>
              <a:lnSpc>
                <a:spcPct val="120000"/>
              </a:lnSpc>
            </a:pPr>
            <a:r>
              <a:rPr lang="zh-CN" altLang="en-US" sz="2200" smtClean="0"/>
              <a:t>目标：寻找最</a:t>
            </a:r>
            <a:r>
              <a:rPr lang="zh-CN" altLang="en-US" sz="2200"/>
              <a:t>优的二值化阈值，使得类间方差</a:t>
            </a:r>
            <a:r>
              <a:rPr lang="zh-CN" altLang="en-US" sz="2200" smtClean="0"/>
              <a:t>最大</a:t>
            </a:r>
            <a:endParaRPr lang="zh-CN" altLang="en-US" sz="2200"/>
          </a:p>
        </p:txBody>
      </p:sp>
      <mc:AlternateContent xmlns:mc="http://schemas.openxmlformats.org/markup-compatibility/2006" xmlns:a14="http://schemas.microsoft.com/office/drawing/2010/main">
        <mc:Choice Requires="a14">
          <p:sp>
            <p:nvSpPr>
              <p:cNvPr id="7" name="文本框 6"/>
              <p:cNvSpPr txBox="1"/>
              <p:nvPr/>
            </p:nvSpPr>
            <p:spPr>
              <a:xfrm>
                <a:off x="443348" y="3280724"/>
                <a:ext cx="6596693" cy="25569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𝑁</m:t>
                          </m:r>
                        </m:e>
                        <m:sub>
                          <m:r>
                            <a:rPr lang="en-US" altLang="zh-CN" sz="2200" i="1">
                              <a:latin typeface="Cambria Math" panose="02040503050406030204" pitchFamily="18" charset="0"/>
                            </a:rPr>
                            <m:t>𝑓</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𝑁</m:t>
                          </m:r>
                        </m:e>
                        <m:sub>
                          <m:r>
                            <a:rPr lang="en-US" altLang="zh-CN" sz="2200" i="1">
                              <a:latin typeface="Cambria Math" panose="02040503050406030204" pitchFamily="18" charset="0"/>
                            </a:rPr>
                            <m:t>𝑏</m:t>
                          </m:r>
                        </m:sub>
                      </m:sSub>
                      <m:r>
                        <a:rPr lang="en-US" altLang="zh-CN" sz="2200" i="1">
                          <a:latin typeface="Cambria Math" panose="02040503050406030204" pitchFamily="18" charset="0"/>
                        </a:rPr>
                        <m:t>=</m:t>
                      </m:r>
                      <m:r>
                        <a:rPr lang="en-US" altLang="zh-CN" sz="2200" i="1">
                          <a:latin typeface="Cambria Math" panose="02040503050406030204" pitchFamily="18" charset="0"/>
                        </a:rPr>
                        <m:t>𝐻</m:t>
                      </m:r>
                      <m:r>
                        <a:rPr lang="en-US" altLang="zh-CN" sz="2200" i="1">
                          <a:latin typeface="Cambria Math" panose="02040503050406030204" pitchFamily="18" charset="0"/>
                        </a:rPr>
                        <m:t>×</m:t>
                      </m:r>
                      <m:r>
                        <a:rPr lang="en-US" altLang="zh-CN" sz="2200" i="1">
                          <a:latin typeface="Cambria Math" panose="02040503050406030204" pitchFamily="18" charset="0"/>
                        </a:rPr>
                        <m:t>𝑊</m:t>
                      </m:r>
                    </m:oMath>
                  </m:oMathPara>
                </a14:m>
                <a:endParaRPr lang="en-US" altLang="zh-CN" sz="2200" i="1"/>
              </a:p>
              <a:p>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𝑓</m:t>
                          </m:r>
                        </m:sub>
                      </m:sSub>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𝑁</m:t>
                              </m:r>
                            </m:e>
                            <m:sub>
                              <m:r>
                                <a:rPr lang="en-US" altLang="zh-CN" sz="2200" i="1">
                                  <a:latin typeface="Cambria Math" panose="02040503050406030204" pitchFamily="18" charset="0"/>
                                </a:rPr>
                                <m:t>𝑓</m:t>
                              </m:r>
                            </m:sub>
                          </m:sSub>
                        </m:num>
                        <m:den>
                          <m:r>
                            <a:rPr lang="en-US" altLang="zh-CN" sz="2200" i="1">
                              <a:latin typeface="Cambria Math" panose="02040503050406030204" pitchFamily="18" charset="0"/>
                            </a:rPr>
                            <m:t>𝐻</m:t>
                          </m:r>
                          <m:r>
                            <a:rPr lang="en-US" altLang="zh-CN" sz="2200" i="1">
                              <a:latin typeface="Cambria Math" panose="02040503050406030204" pitchFamily="18" charset="0"/>
                            </a:rPr>
                            <m:t>×</m:t>
                          </m:r>
                          <m:r>
                            <a:rPr lang="en-US" altLang="zh-CN" sz="2200" i="1">
                              <a:latin typeface="Cambria Math" panose="02040503050406030204" pitchFamily="18" charset="0"/>
                            </a:rPr>
                            <m:t>𝑊</m:t>
                          </m:r>
                        </m:den>
                      </m:f>
                    </m:oMath>
                  </m:oMathPara>
                </a14:m>
                <a:endParaRPr lang="en-US" altLang="zh-CN" sz="2200"/>
              </a:p>
              <a:p>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𝑏</m:t>
                          </m:r>
                        </m:sub>
                      </m:sSub>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𝑁</m:t>
                              </m:r>
                            </m:e>
                            <m:sub>
                              <m:r>
                                <a:rPr lang="en-US" altLang="zh-CN" sz="2200" i="1">
                                  <a:latin typeface="Cambria Math" panose="02040503050406030204" pitchFamily="18" charset="0"/>
                                </a:rPr>
                                <m:t>𝑏</m:t>
                              </m:r>
                            </m:sub>
                          </m:sSub>
                        </m:num>
                        <m:den>
                          <m:r>
                            <a:rPr lang="en-US" altLang="zh-CN" sz="2200" i="1">
                              <a:latin typeface="Cambria Math" panose="02040503050406030204" pitchFamily="18" charset="0"/>
                            </a:rPr>
                            <m:t>𝐻</m:t>
                          </m:r>
                          <m:r>
                            <a:rPr lang="en-US" altLang="zh-CN" sz="2200" i="1">
                              <a:latin typeface="Cambria Math" panose="02040503050406030204" pitchFamily="18" charset="0"/>
                            </a:rPr>
                            <m:t>×</m:t>
                          </m:r>
                          <m:r>
                            <a:rPr lang="en-US" altLang="zh-CN" sz="2200" i="1">
                              <a:latin typeface="Cambria Math" panose="02040503050406030204" pitchFamily="18" charset="0"/>
                            </a:rPr>
                            <m:t>𝑊</m:t>
                          </m:r>
                        </m:den>
                      </m:f>
                    </m:oMath>
                  </m:oMathPara>
                </a14:m>
                <a:endParaRPr lang="en-US" altLang="zh-CN" sz="2200"/>
              </a:p>
              <a:p>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rPr>
                        <m:t>𝜇</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𝑓</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𝜇</m:t>
                          </m:r>
                        </m:e>
                        <m:sub>
                          <m:r>
                            <a:rPr lang="en-US" altLang="zh-CN" sz="2200" i="1">
                              <a:latin typeface="Cambria Math" panose="02040503050406030204" pitchFamily="18" charset="0"/>
                            </a:rPr>
                            <m:t>𝑓</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𝑏</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𝑢</m:t>
                          </m:r>
                        </m:e>
                        <m:sub>
                          <m:r>
                            <a:rPr lang="en-US" altLang="zh-CN" sz="2200" i="1">
                              <a:latin typeface="Cambria Math" panose="02040503050406030204" pitchFamily="18" charset="0"/>
                            </a:rPr>
                            <m:t>𝑏</m:t>
                          </m:r>
                        </m:sub>
                      </m:sSub>
                    </m:oMath>
                  </m:oMathPara>
                </a14:m>
                <a:endParaRPr lang="en-US" altLang="zh-CN" sz="2200"/>
              </a:p>
              <a:p>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rPr>
                        <m:t>𝐷</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𝑏</m:t>
                          </m:r>
                        </m:sub>
                      </m:sSub>
                      <m:sSup>
                        <m:sSupPr>
                          <m:ctrlPr>
                            <a:rPr lang="en-US" altLang="zh-CN" sz="2200" i="1">
                              <a:latin typeface="Cambria Math" panose="02040503050406030204" pitchFamily="18" charset="0"/>
                            </a:rPr>
                          </m:ctrlPr>
                        </m:sSupPr>
                        <m:e>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𝜇</m:t>
                                  </m:r>
                                </m:e>
                                <m:sub>
                                  <m:r>
                                    <a:rPr lang="en-US" altLang="zh-CN" sz="2200" i="1">
                                      <a:latin typeface="Cambria Math" panose="02040503050406030204" pitchFamily="18" charset="0"/>
                                    </a:rPr>
                                    <m:t>𝑏</m:t>
                                  </m:r>
                                </m:sub>
                              </m:sSub>
                              <m:r>
                                <a:rPr lang="en-US" altLang="zh-CN" sz="2200" i="1">
                                  <a:latin typeface="Cambria Math" panose="02040503050406030204" pitchFamily="18" charset="0"/>
                                </a:rPr>
                                <m:t>−</m:t>
                              </m:r>
                              <m:r>
                                <a:rPr lang="en-US" altLang="zh-CN" sz="2200" i="1">
                                  <a:latin typeface="Cambria Math" panose="02040503050406030204" pitchFamily="18" charset="0"/>
                                </a:rPr>
                                <m:t>𝜇</m:t>
                              </m:r>
                            </m:e>
                          </m:d>
                        </m:e>
                        <m:sup>
                          <m:r>
                            <a:rPr lang="en-US" altLang="zh-CN" sz="2200" i="1">
                              <a:latin typeface="Cambria Math" panose="02040503050406030204" pitchFamily="18" charset="0"/>
                            </a:rPr>
                            <m:t>2</m:t>
                          </m:r>
                        </m:sup>
                      </m:sSup>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𝑓</m:t>
                          </m:r>
                        </m:sub>
                      </m:sSub>
                      <m:sSup>
                        <m:sSupPr>
                          <m:ctrlPr>
                            <a:rPr lang="en-US" altLang="zh-CN" sz="2200" i="1">
                              <a:latin typeface="Cambria Math" panose="02040503050406030204" pitchFamily="18" charset="0"/>
                            </a:rPr>
                          </m:ctrlPr>
                        </m:sSupPr>
                        <m:e>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𝜇</m:t>
                                  </m:r>
                                </m:e>
                                <m:sub>
                                  <m:r>
                                    <a:rPr lang="en-US" altLang="zh-CN" sz="2200" i="1">
                                      <a:latin typeface="Cambria Math" panose="02040503050406030204" pitchFamily="18" charset="0"/>
                                    </a:rPr>
                                    <m:t>𝑓</m:t>
                                  </m:r>
                                </m:sub>
                              </m:sSub>
                              <m:r>
                                <a:rPr lang="en-US" altLang="zh-CN" sz="2200" i="1">
                                  <a:latin typeface="Cambria Math" panose="02040503050406030204" pitchFamily="18" charset="0"/>
                                </a:rPr>
                                <m:t>−</m:t>
                              </m:r>
                              <m:r>
                                <a:rPr lang="en-US" altLang="zh-CN" sz="2200" i="1">
                                  <a:latin typeface="Cambria Math" panose="02040503050406030204" pitchFamily="18" charset="0"/>
                                </a:rPr>
                                <m:t>𝜇</m:t>
                              </m:r>
                            </m:e>
                          </m:d>
                        </m:e>
                        <m:sup>
                          <m:r>
                            <a:rPr lang="en-US" altLang="zh-CN" sz="2200" i="1">
                              <a:latin typeface="Cambria Math" panose="02040503050406030204" pitchFamily="18" charset="0"/>
                            </a:rPr>
                            <m:t>2</m:t>
                          </m:r>
                        </m:sup>
                      </m:sSup>
                    </m:oMath>
                  </m:oMathPara>
                </a14:m>
                <a:endParaRPr lang="en-US" altLang="zh-CN" sz="2200"/>
              </a:p>
            </p:txBody>
          </p:sp>
        </mc:Choice>
        <mc:Fallback xmlns="">
          <p:sp>
            <p:nvSpPr>
              <p:cNvPr id="7" name="文本框 6"/>
              <p:cNvSpPr txBox="1">
                <a:spLocks noRot="1" noChangeAspect="1" noMove="1" noResize="1" noEditPoints="1" noAdjustHandles="1" noChangeArrowheads="1" noChangeShapeType="1" noTextEdit="1"/>
              </p:cNvSpPr>
              <p:nvPr/>
            </p:nvSpPr>
            <p:spPr>
              <a:xfrm>
                <a:off x="443348" y="3280724"/>
                <a:ext cx="6596693" cy="2556918"/>
              </a:xfrm>
              <a:prstGeom prst="rect">
                <a:avLst/>
              </a:prstGeom>
              <a:blipFill>
                <a:blip r:embed="rId3"/>
                <a:stretch>
                  <a:fillRect/>
                </a:stretch>
              </a:blipFill>
            </p:spPr>
            <p:txBody>
              <a:bodyPr/>
              <a:lstStyle/>
              <a:p>
                <a:r>
                  <a:rPr lang="zh-CN" altLang="en-US">
                    <a:noFill/>
                  </a:rPr>
                  <a:t> </a:t>
                </a:r>
              </a:p>
            </p:txBody>
          </p:sp>
        </mc:Fallback>
      </mc:AlternateContent>
      <p:sp>
        <p:nvSpPr>
          <p:cNvPr id="8" name="文本框 7"/>
          <p:cNvSpPr txBox="1"/>
          <p:nvPr/>
        </p:nvSpPr>
        <p:spPr>
          <a:xfrm>
            <a:off x="443348" y="5810584"/>
            <a:ext cx="6954982" cy="873509"/>
          </a:xfrm>
          <a:prstGeom prst="rect">
            <a:avLst/>
          </a:prstGeom>
          <a:noFill/>
        </p:spPr>
        <p:txBody>
          <a:bodyPr wrap="square" rtlCol="0">
            <a:spAutoFit/>
          </a:bodyPr>
          <a:lstStyle/>
          <a:p>
            <a:pPr>
              <a:lnSpc>
                <a:spcPct val="120000"/>
              </a:lnSpc>
            </a:pPr>
            <a:r>
              <a:rPr lang="zh-CN" altLang="en-US" sz="2200"/>
              <a:t>优点：具有自适应性</a:t>
            </a:r>
            <a:endParaRPr lang="en-US" altLang="zh-CN" sz="2200"/>
          </a:p>
          <a:p>
            <a:pPr>
              <a:lnSpc>
                <a:spcPct val="120000"/>
              </a:lnSpc>
            </a:pPr>
            <a:r>
              <a:rPr lang="zh-CN" altLang="en-US" sz="2200"/>
              <a:t>缺点：未利用局部信息，某些</a:t>
            </a:r>
            <a:r>
              <a:rPr lang="zh-CN" altLang="en-US" sz="2200" smtClean="0"/>
              <a:t>情况出现</a:t>
            </a:r>
            <a:r>
              <a:rPr lang="zh-CN" altLang="en-US" sz="2200"/>
              <a:t>较多</a:t>
            </a:r>
            <a:r>
              <a:rPr lang="zh-CN" altLang="en-US" sz="2200" smtClean="0"/>
              <a:t>的差错</a:t>
            </a:r>
            <a:endParaRPr lang="zh-CN" altLang="en-US" sz="2200"/>
          </a:p>
        </p:txBody>
      </p:sp>
    </p:spTree>
    <p:extLst>
      <p:ext uri="{BB962C8B-B14F-4D97-AF65-F5344CB8AC3E}">
        <p14:creationId xmlns:p14="http://schemas.microsoft.com/office/powerpoint/2010/main" val="5461438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400" y="144000"/>
            <a:ext cx="3028013" cy="984885"/>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附录</a:t>
            </a:r>
            <a:endParaRPr lang="en-US" altLang="zh-CN" sz="3000">
              <a:latin typeface="华文楷体" panose="02010600040101010101" pitchFamily="2" charset="-122"/>
              <a:ea typeface="华文楷体" panose="02010600040101010101" pitchFamily="2" charset="-122"/>
            </a:endParaRPr>
          </a:p>
          <a:p>
            <a:r>
              <a:rPr lang="zh-CN" altLang="en-US" sz="2600" smtClean="0">
                <a:latin typeface="华文楷体" panose="02010600040101010101" pitchFamily="2" charset="-122"/>
                <a:ea typeface="华文楷体" panose="02010600040101010101" pitchFamily="2" charset="-122"/>
              </a:rPr>
              <a:t>边界</a:t>
            </a:r>
            <a:r>
              <a:rPr lang="zh-CN" altLang="en-US" sz="2600">
                <a:latin typeface="华文楷体" panose="02010600040101010101" pitchFamily="2" charset="-122"/>
                <a:ea typeface="华文楷体" panose="02010600040101010101" pitchFamily="2" charset="-122"/>
              </a:rPr>
              <a:t>移除</a:t>
            </a:r>
          </a:p>
        </p:txBody>
      </p:sp>
      <mc:AlternateContent xmlns:mc="http://schemas.openxmlformats.org/markup-compatibility/2006" xmlns:a14="http://schemas.microsoft.com/office/drawing/2010/main">
        <mc:Choice Requires="a14">
          <p:sp>
            <p:nvSpPr>
              <p:cNvPr id="3" name="文本框 2"/>
              <p:cNvSpPr txBox="1"/>
              <p:nvPr/>
            </p:nvSpPr>
            <p:spPr>
              <a:xfrm>
                <a:off x="346366" y="1281334"/>
                <a:ext cx="7590926" cy="904863"/>
              </a:xfrm>
              <a:prstGeom prst="rect">
                <a:avLst/>
              </a:prstGeom>
              <a:noFill/>
            </p:spPr>
            <p:txBody>
              <a:bodyPr wrap="square" rtlCol="0">
                <a:spAutoFit/>
              </a:bodyPr>
              <a:lstStyle/>
              <a:p>
                <a:pPr>
                  <a:lnSpc>
                    <a:spcPct val="120000"/>
                  </a:lnSpc>
                </a:pPr>
                <a:r>
                  <a:rPr lang="zh-CN" altLang="en-US" sz="2200"/>
                  <a:t>行投影阈值</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𝑟</m:t>
                        </m:r>
                      </m:sub>
                    </m:sSub>
                    <m:r>
                      <a:rPr lang="en-US" altLang="zh-CN" sz="2200" i="1">
                        <a:latin typeface="Cambria Math" panose="02040503050406030204" pitchFamily="18" charset="0"/>
                      </a:rPr>
                      <m:t>,</m:t>
                    </m:r>
                    <m:r>
                      <a:rPr lang="zh-CN" altLang="en-US" sz="2200" i="1">
                        <a:latin typeface="Cambria Math" panose="02040503050406030204" pitchFamily="18" charset="0"/>
                      </a:rPr>
                      <m:t>列投影阈值</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𝑐</m:t>
                        </m:r>
                      </m:sub>
                    </m:sSub>
                  </m:oMath>
                </a14:m>
                <a:r>
                  <a:rPr lang="en-US" altLang="zh-CN" sz="2200"/>
                  <a:t>,</a:t>
                </a:r>
                <a:r>
                  <a:rPr lang="zh-CN" altLang="en-US" sz="2200"/>
                  <a:t>边界阈值</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𝑟𝑠</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𝑐𝑠</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𝑟𝑒</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𝑐𝑒</m:t>
                        </m:r>
                      </m:sub>
                    </m:sSub>
                  </m:oMath>
                </a14:m>
                <a:endParaRPr lang="en-US" altLang="zh-CN" sz="2200"/>
              </a:p>
              <a:p>
                <a:pPr>
                  <a:lnSpc>
                    <a:spcPct val="120000"/>
                  </a:lnSpc>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rPr>
                        <m:t>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𝑠𝑡𝑎𝑟𝑡</m:t>
                          </m:r>
                        </m:sub>
                      </m:sSub>
                      <m:r>
                        <a:rPr lang="en-US" altLang="zh-CN" sz="2200" i="1">
                          <a:latin typeface="Cambria Math" panose="02040503050406030204" pitchFamily="18" charset="0"/>
                        </a:rPr>
                        <m:t>=0,</m:t>
                      </m:r>
                      <m:r>
                        <a:rPr lang="en-US" altLang="zh-CN" sz="2200" i="1">
                          <a:latin typeface="Cambria Math" panose="02040503050406030204" pitchFamily="18" charset="0"/>
                        </a:rPr>
                        <m:t>𝑐𝑜𝑙𝑢𝑚</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𝑛</m:t>
                          </m:r>
                        </m:e>
                        <m:sub>
                          <m:r>
                            <a:rPr lang="en-US" altLang="zh-CN" sz="2200" i="1">
                              <a:latin typeface="Cambria Math" panose="02040503050406030204" pitchFamily="18" charset="0"/>
                            </a:rPr>
                            <m:t>𝑠𝑡𝑎𝑟𝑡</m:t>
                          </m:r>
                        </m:sub>
                      </m:sSub>
                      <m:r>
                        <a:rPr lang="en-US" altLang="zh-CN" sz="2200" i="1">
                          <a:latin typeface="Cambria Math" panose="02040503050406030204" pitchFamily="18" charset="0"/>
                        </a:rPr>
                        <m:t>=0,</m:t>
                      </m:r>
                      <m:r>
                        <a:rPr lang="en-US" altLang="zh-CN" sz="2200" i="1">
                          <a:latin typeface="Cambria Math" panose="02040503050406030204" pitchFamily="18" charset="0"/>
                        </a:rPr>
                        <m:t>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𝑒𝑛𝑑</m:t>
                          </m:r>
                        </m:sub>
                      </m:sSub>
                      <m:r>
                        <a:rPr lang="en-US" altLang="zh-CN" sz="2200" i="1">
                          <a:latin typeface="Cambria Math" panose="02040503050406030204" pitchFamily="18" charset="0"/>
                        </a:rPr>
                        <m:t>=</m:t>
                      </m:r>
                      <m:r>
                        <a:rPr lang="en-US" altLang="zh-CN" sz="2200" i="1">
                          <a:latin typeface="Cambria Math" panose="02040503050406030204" pitchFamily="18" charset="0"/>
                        </a:rPr>
                        <m:t>𝐻</m:t>
                      </m:r>
                      <m:r>
                        <a:rPr lang="en-US" altLang="zh-CN" sz="2200" i="1">
                          <a:latin typeface="Cambria Math" panose="02040503050406030204" pitchFamily="18" charset="0"/>
                        </a:rPr>
                        <m:t>,</m:t>
                      </m:r>
                      <m:r>
                        <a:rPr lang="en-US" altLang="zh-CN" sz="2200" i="1">
                          <a:latin typeface="Cambria Math" panose="02040503050406030204" pitchFamily="18" charset="0"/>
                        </a:rPr>
                        <m:t>𝑐𝑜𝑙𝑢𝑚</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𝑛</m:t>
                          </m:r>
                        </m:e>
                        <m:sub>
                          <m:r>
                            <a:rPr lang="en-US" altLang="zh-CN" sz="2200" i="1">
                              <a:latin typeface="Cambria Math" panose="02040503050406030204" pitchFamily="18" charset="0"/>
                            </a:rPr>
                            <m:t>𝑒𝑛𝑑</m:t>
                          </m:r>
                        </m:sub>
                      </m:sSub>
                      <m:r>
                        <a:rPr lang="en-US" altLang="zh-CN" sz="2200" i="1">
                          <a:latin typeface="Cambria Math" panose="02040503050406030204" pitchFamily="18" charset="0"/>
                        </a:rPr>
                        <m:t>=</m:t>
                      </m:r>
                      <m:r>
                        <a:rPr lang="en-US" altLang="zh-CN" sz="2200" i="1">
                          <a:latin typeface="Cambria Math" panose="02040503050406030204" pitchFamily="18" charset="0"/>
                        </a:rPr>
                        <m:t>𝑊</m:t>
                      </m:r>
                    </m:oMath>
                  </m:oMathPara>
                </a14:m>
                <a:endParaRPr lang="zh-CN" altLang="en-US" sz="2200"/>
              </a:p>
            </p:txBody>
          </p:sp>
        </mc:Choice>
        <mc:Fallback xmlns="">
          <p:sp>
            <p:nvSpPr>
              <p:cNvPr id="3" name="文本框 2"/>
              <p:cNvSpPr txBox="1">
                <a:spLocks noRot="1" noChangeAspect="1" noMove="1" noResize="1" noEditPoints="1" noAdjustHandles="1" noChangeArrowheads="1" noChangeShapeType="1" noTextEdit="1"/>
              </p:cNvSpPr>
              <p:nvPr/>
            </p:nvSpPr>
            <p:spPr>
              <a:xfrm>
                <a:off x="346366" y="1281334"/>
                <a:ext cx="7590926" cy="904863"/>
              </a:xfrm>
              <a:prstGeom prst="rect">
                <a:avLst/>
              </a:prstGeom>
              <a:blipFill>
                <a:blip r:embed="rId3"/>
                <a:stretch>
                  <a:fillRect l="-1044" t="-33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84400" y="2775320"/>
                <a:ext cx="8626839" cy="2123658"/>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2200" i="1" smtClean="0">
                          <a:latin typeface="Cambria Math" panose="02040503050406030204" pitchFamily="18" charset="0"/>
                          <a:ea typeface="Cambria Math" panose="02040503050406030204" pitchFamily="18" charset="0"/>
                        </a:rPr>
                        <m:t>𝑊</m:t>
                      </m:r>
                      <m:r>
                        <a:rPr lang="en-US" altLang="zh-CN" sz="2200" i="1" smtClean="0">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𝑣</m:t>
                          </m:r>
                        </m:e>
                        <m:sub>
                          <m:r>
                            <a:rPr lang="en-US" altLang="zh-CN" sz="2200" i="1">
                              <a:latin typeface="Cambria Math" panose="02040503050406030204" pitchFamily="18" charset="0"/>
                              <a:ea typeface="Cambria Math" panose="02040503050406030204" pitchFamily="18" charset="0"/>
                            </a:rPr>
                            <m:t>𝑟</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rPr>
                        <m:t>𝑝𝑟𝑜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𝑗</m:t>
                          </m:r>
                        </m:e>
                        <m:sub>
                          <m:r>
                            <a:rPr lang="en-US" altLang="zh-CN" sz="2200" i="1">
                              <a:latin typeface="Cambria Math" panose="02040503050406030204" pitchFamily="18" charset="0"/>
                            </a:rPr>
                            <m:t>𝑟𝑜𝑤</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𝑠𝑡𝑎𝑟𝑡</m:t>
                              </m:r>
                            </m:sub>
                          </m:sSub>
                        </m:e>
                      </m:d>
                      <m:r>
                        <a:rPr lang="en-US" altLang="zh-CN" sz="2200" i="1">
                          <a:latin typeface="Cambria Math" panose="02040503050406030204" pitchFamily="18" charset="0"/>
                        </a:rPr>
                        <m:t>, </m:t>
                      </m:r>
                      <m:r>
                        <a:rPr lang="en-US" altLang="zh-CN" sz="2200" i="1">
                          <a:latin typeface="Cambria Math" panose="02040503050406030204" pitchFamily="18" charset="0"/>
                          <a:ea typeface="Cambria Math" panose="02040503050406030204" pitchFamily="18" charset="0"/>
                        </a:rPr>
                        <m:t>𝑟𝑜</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𝑤</m:t>
                          </m:r>
                        </m:e>
                        <m:sub>
                          <m:r>
                            <a:rPr lang="en-US" altLang="zh-CN" sz="2200" i="1">
                              <a:latin typeface="Cambria Math" panose="02040503050406030204" pitchFamily="18" charset="0"/>
                              <a:ea typeface="Cambria Math" panose="02040503050406030204" pitchFamily="18" charset="0"/>
                            </a:rPr>
                            <m:t>𝑠𝑡𝑎𝑟𝑡</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𝐻</m:t>
                      </m:r>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𝑡</m:t>
                          </m:r>
                        </m:e>
                        <m:sub>
                          <m:r>
                            <a:rPr lang="en-US" altLang="zh-CN" sz="2200" i="1">
                              <a:latin typeface="Cambria Math" panose="02040503050406030204" pitchFamily="18" charset="0"/>
                              <a:ea typeface="Cambria Math" panose="02040503050406030204" pitchFamily="18" charset="0"/>
                            </a:rPr>
                            <m:t>𝑟𝑠</m:t>
                          </m:r>
                        </m:sub>
                      </m:sSub>
                    </m:oMath>
                  </m:oMathPara>
                </a14:m>
                <a:endParaRPr lang="en-US" altLang="zh-CN" sz="2200">
                  <a:ea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ea typeface="Cambria Math" panose="02040503050406030204" pitchFamily="18" charset="0"/>
                        </a:rPr>
                        <m:t>𝑊</m:t>
                      </m:r>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𝑣</m:t>
                          </m:r>
                        </m:e>
                        <m:sub>
                          <m:r>
                            <a:rPr lang="en-US" altLang="zh-CN" sz="2200" i="1">
                              <a:latin typeface="Cambria Math" panose="02040503050406030204" pitchFamily="18" charset="0"/>
                              <a:ea typeface="Cambria Math" panose="02040503050406030204" pitchFamily="18" charset="0"/>
                            </a:rPr>
                            <m:t>𝑟</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rPr>
                        <m:t>𝑝𝑟𝑜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𝑗</m:t>
                          </m:r>
                        </m:e>
                        <m:sub>
                          <m:r>
                            <a:rPr lang="en-US" altLang="zh-CN" sz="2200" i="1">
                              <a:latin typeface="Cambria Math" panose="02040503050406030204" pitchFamily="18" charset="0"/>
                            </a:rPr>
                            <m:t>𝑟𝑜𝑤</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𝑒𝑛𝑑</m:t>
                              </m:r>
                            </m:sub>
                          </m:sSub>
                        </m:e>
                      </m:d>
                      <m:r>
                        <a:rPr lang="en-US" altLang="zh-CN" sz="2200" i="1">
                          <a:latin typeface="Cambria Math" panose="02040503050406030204" pitchFamily="18" charset="0"/>
                        </a:rPr>
                        <m:t>, </m:t>
                      </m:r>
                      <m:r>
                        <a:rPr lang="en-US" altLang="zh-CN" sz="2200" i="1">
                          <a:latin typeface="Cambria Math" panose="02040503050406030204" pitchFamily="18" charset="0"/>
                        </a:rPr>
                        <m:t>𝐻</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𝑟𝑒</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𝑟𝑜</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𝑤</m:t>
                          </m:r>
                        </m:e>
                        <m:sub>
                          <m:r>
                            <a:rPr lang="en-US" altLang="zh-CN" sz="2200" i="1">
                              <a:latin typeface="Cambria Math" panose="02040503050406030204" pitchFamily="18" charset="0"/>
                              <a:ea typeface="Cambria Math" panose="02040503050406030204" pitchFamily="18" charset="0"/>
                            </a:rPr>
                            <m:t>𝑒𝑛𝑑</m:t>
                          </m:r>
                        </m:sub>
                      </m:sSub>
                    </m:oMath>
                  </m:oMathPara>
                </a14:m>
                <a:endParaRPr lang="en-US" altLang="zh-CN" sz="2200"/>
              </a:p>
              <a:p>
                <a:pPr>
                  <a:lnSpc>
                    <a:spcPct val="120000"/>
                  </a:lnSpc>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ea typeface="Cambria Math" panose="02040503050406030204" pitchFamily="18" charset="0"/>
                        </a:rPr>
                        <m:t>𝐻</m:t>
                      </m:r>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𝑣</m:t>
                          </m:r>
                        </m:e>
                        <m:sub>
                          <m:r>
                            <a:rPr lang="en-US" altLang="zh-CN" sz="2200" b="0" i="1" smtClean="0">
                              <a:latin typeface="Cambria Math" panose="02040503050406030204" pitchFamily="18" charset="0"/>
                              <a:ea typeface="Cambria Math" panose="02040503050406030204" pitchFamily="18" charset="0"/>
                            </a:rPr>
                            <m:t>𝑐</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rPr>
                        <m:t>𝑝𝑟𝑜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𝑗</m:t>
                          </m:r>
                        </m:e>
                        <m:sub>
                          <m:r>
                            <a:rPr lang="en-US" altLang="zh-CN" sz="2200" i="1">
                              <a:latin typeface="Cambria Math" panose="02040503050406030204" pitchFamily="18" charset="0"/>
                            </a:rPr>
                            <m:t>𝑐𝑜𝑙𝑢𝑚𝑛</m:t>
                          </m:r>
                        </m:sub>
                      </m:sSub>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𝑐𝑜𝑙𝑢𝑚𝑛</m:t>
                              </m:r>
                            </m:e>
                            <m:sub>
                              <m:r>
                                <a:rPr lang="en-US" altLang="zh-CN" sz="2200" i="1">
                                  <a:latin typeface="Cambria Math" panose="02040503050406030204" pitchFamily="18" charset="0"/>
                                </a:rPr>
                                <m:t>𝑠𝑡𝑎𝑟𝑡</m:t>
                              </m:r>
                            </m:sub>
                          </m:sSub>
                        </m:e>
                      </m:d>
                      <m:r>
                        <a:rPr lang="en-US" altLang="zh-CN" sz="2200" i="1">
                          <a:latin typeface="Cambria Math" panose="02040503050406030204" pitchFamily="18" charset="0"/>
                        </a:rPr>
                        <m:t>, </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𝑐𝑜𝑙𝑢𝑚𝑛</m:t>
                          </m:r>
                        </m:e>
                        <m:sub>
                          <m:r>
                            <a:rPr lang="en-US" altLang="zh-CN" sz="2200" i="1">
                              <a:latin typeface="Cambria Math" panose="02040503050406030204" pitchFamily="18" charset="0"/>
                              <a:ea typeface="Cambria Math" panose="02040503050406030204" pitchFamily="18" charset="0"/>
                            </a:rPr>
                            <m:t>𝑠𝑡𝑎𝑟𝑡</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𝑊</m:t>
                      </m:r>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𝑡</m:t>
                          </m:r>
                        </m:e>
                        <m:sub>
                          <m:r>
                            <a:rPr lang="en-US" altLang="zh-CN" sz="2200" i="1">
                              <a:latin typeface="Cambria Math" panose="02040503050406030204" pitchFamily="18" charset="0"/>
                              <a:ea typeface="Cambria Math" panose="02040503050406030204" pitchFamily="18" charset="0"/>
                            </a:rPr>
                            <m:t>𝑐𝑠</m:t>
                          </m:r>
                        </m:sub>
                      </m:sSub>
                    </m:oMath>
                  </m:oMathPara>
                </a14:m>
                <a:endParaRPr lang="en-US" altLang="zh-CN" sz="2200"/>
              </a:p>
              <a:p>
                <a:pPr>
                  <a:lnSpc>
                    <a:spcPct val="120000"/>
                  </a:lnSpc>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ea typeface="Cambria Math" panose="02040503050406030204" pitchFamily="18" charset="0"/>
                        </a:rPr>
                        <m:t>𝐻</m:t>
                      </m:r>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𝑣</m:t>
                          </m:r>
                        </m:e>
                        <m:sub>
                          <m:r>
                            <a:rPr lang="en-US" altLang="zh-CN" sz="2200" b="0" i="1" smtClean="0">
                              <a:latin typeface="Cambria Math" panose="02040503050406030204" pitchFamily="18" charset="0"/>
                              <a:ea typeface="Cambria Math" panose="02040503050406030204" pitchFamily="18" charset="0"/>
                            </a:rPr>
                            <m:t>𝑐</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rPr>
                        <m:t>𝑝𝑟𝑜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𝑗</m:t>
                          </m:r>
                        </m:e>
                        <m:sub>
                          <m:r>
                            <a:rPr lang="en-US" altLang="zh-CN" sz="2200" i="1">
                              <a:latin typeface="Cambria Math" panose="02040503050406030204" pitchFamily="18" charset="0"/>
                            </a:rPr>
                            <m:t>𝑐𝑜𝑙𝑢𝑚𝑛</m:t>
                          </m:r>
                        </m:sub>
                      </m:sSub>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𝑐𝑜𝑙𝑢𝑚𝑛</m:t>
                              </m:r>
                            </m:e>
                            <m:sub>
                              <m:r>
                                <a:rPr lang="en-US" altLang="zh-CN" sz="2200" i="1">
                                  <a:latin typeface="Cambria Math" panose="02040503050406030204" pitchFamily="18" charset="0"/>
                                </a:rPr>
                                <m:t>𝑠𝑡𝑎𝑟𝑡</m:t>
                              </m:r>
                            </m:sub>
                          </m:sSub>
                        </m:e>
                      </m:d>
                      <m:r>
                        <a:rPr lang="en-US" altLang="zh-CN" sz="2200" i="1">
                          <a:latin typeface="Cambria Math" panose="02040503050406030204" pitchFamily="18" charset="0"/>
                        </a:rPr>
                        <m:t>, </m:t>
                      </m:r>
                      <m:r>
                        <a:rPr lang="en-US" altLang="zh-CN" sz="2200" i="1">
                          <a:latin typeface="Cambria Math" panose="02040503050406030204" pitchFamily="18" charset="0"/>
                        </a:rPr>
                        <m:t>𝑊</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𝑐𝑒</m:t>
                          </m:r>
                        </m:sub>
                      </m:sSub>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𝑐𝑜𝑙𝑢𝑚𝑛</m:t>
                          </m:r>
                        </m:e>
                        <m:sub>
                          <m:r>
                            <a:rPr lang="en-US" altLang="zh-CN" sz="2200" i="1">
                              <a:latin typeface="Cambria Math" panose="02040503050406030204" pitchFamily="18" charset="0"/>
                              <a:ea typeface="Cambria Math" panose="02040503050406030204" pitchFamily="18" charset="0"/>
                            </a:rPr>
                            <m:t>𝑒𝑛𝑑</m:t>
                          </m:r>
                        </m:sub>
                      </m:sSub>
                    </m:oMath>
                  </m:oMathPara>
                </a14:m>
                <a:endParaRPr lang="en-US" altLang="zh-CN" sz="2200"/>
              </a:p>
              <a:p>
                <a:pPr>
                  <a:lnSpc>
                    <a:spcPct val="120000"/>
                  </a:lnSpc>
                </a:pPr>
                <a:endParaRPr lang="zh-CN" altLang="en-US" sz="2200"/>
              </a:p>
            </p:txBody>
          </p:sp>
        </mc:Choice>
        <mc:Fallback xmlns="">
          <p:sp>
            <p:nvSpPr>
              <p:cNvPr id="6" name="文本框 5"/>
              <p:cNvSpPr txBox="1">
                <a:spLocks noRot="1" noChangeAspect="1" noMove="1" noResize="1" noEditPoints="1" noAdjustHandles="1" noChangeArrowheads="1" noChangeShapeType="1" noTextEdit="1"/>
              </p:cNvSpPr>
              <p:nvPr/>
            </p:nvSpPr>
            <p:spPr>
              <a:xfrm>
                <a:off x="284400" y="2775320"/>
                <a:ext cx="8626839" cy="2123658"/>
              </a:xfrm>
              <a:prstGeom prst="rect">
                <a:avLst/>
              </a:prstGeom>
              <a:blipFill>
                <a:blip r:embed="rId4"/>
                <a:stretch>
                  <a:fillRect/>
                </a:stretch>
              </a:blipFill>
            </p:spPr>
            <p:txBody>
              <a:bodyPr/>
              <a:lstStyle/>
              <a:p>
                <a:r>
                  <a:rPr lang="zh-CN" altLang="en-US">
                    <a:noFill/>
                  </a:rPr>
                  <a:t> </a:t>
                </a:r>
              </a:p>
            </p:txBody>
          </p:sp>
        </mc:Fallback>
      </mc:AlternateContent>
      <p:sp>
        <p:nvSpPr>
          <p:cNvPr id="7" name="文本框 6"/>
          <p:cNvSpPr txBox="1"/>
          <p:nvPr/>
        </p:nvSpPr>
        <p:spPr>
          <a:xfrm>
            <a:off x="346366" y="4521754"/>
            <a:ext cx="2881745"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a:t>无页边框</a:t>
            </a:r>
          </a:p>
        </p:txBody>
      </p:sp>
      <p:sp>
        <p:nvSpPr>
          <p:cNvPr id="8" name="文本框 7"/>
          <p:cNvSpPr txBox="1"/>
          <p:nvPr/>
        </p:nvSpPr>
        <p:spPr>
          <a:xfrm>
            <a:off x="346366" y="2265315"/>
            <a:ext cx="1607127"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a:t>有页边框</a:t>
            </a:r>
          </a:p>
        </p:txBody>
      </p:sp>
      <mc:AlternateContent xmlns:mc="http://schemas.openxmlformats.org/markup-compatibility/2006" xmlns:a14="http://schemas.microsoft.com/office/drawing/2010/main">
        <mc:Choice Requires="a14">
          <p:sp>
            <p:nvSpPr>
              <p:cNvPr id="9" name="文本框 8"/>
              <p:cNvSpPr txBox="1"/>
              <p:nvPr/>
            </p:nvSpPr>
            <p:spPr>
              <a:xfrm>
                <a:off x="882945" y="5141501"/>
                <a:ext cx="687753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𝑟</m:t>
                          </m:r>
                        </m:sub>
                      </m:sSub>
                      <m:r>
                        <a:rPr lang="en-US" altLang="zh-CN" sz="2200" i="1">
                          <a:latin typeface="Cambria Math" panose="02040503050406030204" pitchFamily="18" charset="0"/>
                        </a:rPr>
                        <m:t>=0.5</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𝑟</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𝑐</m:t>
                          </m:r>
                        </m:sub>
                      </m:sSub>
                      <m:r>
                        <a:rPr lang="en-US" altLang="zh-CN" sz="2200" i="1">
                          <a:latin typeface="Cambria Math" panose="02040503050406030204" pitchFamily="18" charset="0"/>
                        </a:rPr>
                        <m:t>=0.5</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𝑐</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𝑟𝑠</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𝑐𝑠</m:t>
                          </m:r>
                        </m:sub>
                      </m:sSub>
                      <m:r>
                        <a:rPr lang="en-US" altLang="zh-CN" sz="2200" i="1">
                          <a:latin typeface="Cambria Math" panose="02040503050406030204" pitchFamily="18" charset="0"/>
                        </a:rPr>
                        <m:t>=0,</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𝑟𝑒</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𝑐𝑒</m:t>
                          </m:r>
                        </m:sub>
                      </m:sSub>
                      <m:r>
                        <a:rPr lang="en-US" altLang="zh-CN" sz="2200" i="1">
                          <a:latin typeface="Cambria Math" panose="02040503050406030204" pitchFamily="18" charset="0"/>
                        </a:rPr>
                        <m:t>=1</m:t>
                      </m:r>
                    </m:oMath>
                  </m:oMathPara>
                </a14:m>
                <a:endParaRPr lang="zh-CN" altLang="en-US" sz="2200"/>
              </a:p>
            </p:txBody>
          </p:sp>
        </mc:Choice>
        <mc:Fallback xmlns="">
          <p:sp>
            <p:nvSpPr>
              <p:cNvPr id="9" name="文本框 8"/>
              <p:cNvSpPr txBox="1">
                <a:spLocks noRot="1" noChangeAspect="1" noMove="1" noResize="1" noEditPoints="1" noAdjustHandles="1" noChangeArrowheads="1" noChangeShapeType="1" noTextEdit="1"/>
              </p:cNvSpPr>
              <p:nvPr/>
            </p:nvSpPr>
            <p:spPr>
              <a:xfrm>
                <a:off x="882945" y="5141501"/>
                <a:ext cx="6877532" cy="430887"/>
              </a:xfrm>
              <a:prstGeom prst="rect">
                <a:avLst/>
              </a:prstGeom>
              <a:blipFill>
                <a:blip r:embed="rId5"/>
                <a:stretch>
                  <a:fillRect/>
                </a:stretch>
              </a:blipFill>
            </p:spPr>
            <p:txBody>
              <a:bodyPr/>
              <a:lstStyle/>
              <a:p>
                <a:r>
                  <a:rPr lang="zh-CN" altLang="en-US">
                    <a:noFill/>
                  </a:rPr>
                  <a:t> </a:t>
                </a:r>
              </a:p>
            </p:txBody>
          </p:sp>
        </mc:Fallback>
      </mc:AlternateContent>
      <p:sp>
        <p:nvSpPr>
          <p:cNvPr id="10" name="文本框 9"/>
          <p:cNvSpPr txBox="1"/>
          <p:nvPr/>
        </p:nvSpPr>
        <p:spPr>
          <a:xfrm>
            <a:off x="346366" y="5807916"/>
            <a:ext cx="2330045" cy="430887"/>
          </a:xfrm>
          <a:prstGeom prst="rect">
            <a:avLst/>
          </a:prstGeom>
          <a:noFill/>
        </p:spPr>
        <p:txBody>
          <a:bodyPr wrap="square" rtlCol="0">
            <a:spAutoFit/>
          </a:bodyPr>
          <a:lstStyle/>
          <a:p>
            <a:r>
              <a:rPr lang="zh-CN" altLang="en-US" sz="2200"/>
              <a:t>再次执行算法</a:t>
            </a:r>
          </a:p>
        </p:txBody>
      </p:sp>
    </p:spTree>
    <p:extLst>
      <p:ext uri="{BB962C8B-B14F-4D97-AF65-F5344CB8AC3E}">
        <p14:creationId xmlns:p14="http://schemas.microsoft.com/office/powerpoint/2010/main" val="570204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7" y="144000"/>
            <a:ext cx="4572000" cy="830997"/>
          </a:xfrm>
          <a:prstGeom prst="rect">
            <a:avLst/>
          </a:prstGeom>
        </p:spPr>
        <p:txBody>
          <a:bodyPr>
            <a:spAutoFit/>
          </a:bodyPr>
          <a:lstStyle/>
          <a:p>
            <a:r>
              <a:rPr lang="zh-CN" altLang="en-US" sz="3000" smtClean="0">
                <a:latin typeface="华文楷体" panose="02010600040101010101" pitchFamily="2" charset="-122"/>
                <a:ea typeface="华文楷体" panose="02010600040101010101" pitchFamily="2" charset="-122"/>
              </a:rPr>
              <a:t>附录</a:t>
            </a:r>
            <a:endParaRPr lang="en-US" altLang="zh-CN" sz="30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sp>
        <p:nvSpPr>
          <p:cNvPr id="3" name="文本框 2"/>
          <p:cNvSpPr txBox="1"/>
          <p:nvPr/>
        </p:nvSpPr>
        <p:spPr>
          <a:xfrm>
            <a:off x="333747" y="702896"/>
            <a:ext cx="4111814" cy="492443"/>
          </a:xfrm>
          <a:prstGeom prst="rect">
            <a:avLst/>
          </a:prstGeom>
          <a:noFill/>
        </p:spPr>
        <p:txBody>
          <a:bodyPr wrap="square" rtlCol="0">
            <a:spAutoFit/>
          </a:bodyPr>
          <a:lstStyle/>
          <a:p>
            <a:r>
              <a:rPr lang="zh-CN" altLang="en-US" sz="2600" smtClean="0"/>
              <a:t>基于</a:t>
            </a:r>
            <a:r>
              <a:rPr lang="zh-CN" altLang="en-US" sz="2600"/>
              <a:t>投影的字符定位算法</a:t>
            </a:r>
          </a:p>
        </p:txBody>
      </p:sp>
      <p:sp>
        <p:nvSpPr>
          <p:cNvPr id="4" name="文本框 3"/>
          <p:cNvSpPr txBox="1"/>
          <p:nvPr/>
        </p:nvSpPr>
        <p:spPr>
          <a:xfrm>
            <a:off x="284017" y="1857264"/>
            <a:ext cx="7819748" cy="769441"/>
          </a:xfrm>
          <a:prstGeom prst="rect">
            <a:avLst/>
          </a:prstGeom>
          <a:noFill/>
        </p:spPr>
        <p:txBody>
          <a:bodyPr wrap="square" rtlCol="0">
            <a:spAutoFit/>
          </a:bodyPr>
          <a:lstStyle/>
          <a:p>
            <a:r>
              <a:rPr lang="en-US" altLang="zh-CN" sz="2200"/>
              <a:t>(1)</a:t>
            </a:r>
            <a:r>
              <a:rPr lang="zh-CN" altLang="en-US" sz="2200"/>
              <a:t>噪声</a:t>
            </a:r>
            <a:r>
              <a:rPr lang="zh-CN" altLang="en-US" sz="2200" smtClean="0"/>
              <a:t>过滤</a:t>
            </a:r>
            <a:endParaRPr lang="en-US" altLang="zh-CN" sz="2200" smtClean="0"/>
          </a:p>
          <a:p>
            <a:pPr marL="342900" indent="-342900">
              <a:buFont typeface="Wingdings" panose="05000000000000000000" pitchFamily="2" charset="2"/>
              <a:buChar char="l"/>
            </a:pPr>
            <a:r>
              <a:rPr lang="zh-CN" altLang="en-US" sz="2200" smtClean="0"/>
              <a:t>移</a:t>
            </a:r>
            <a:r>
              <a:rPr lang="zh-CN" altLang="en-US" sz="2200"/>
              <a:t>除孤立、以及在某一方向上聚集的噪声</a:t>
            </a:r>
            <a:r>
              <a:rPr lang="zh-CN" altLang="en-US" sz="2200" smtClean="0"/>
              <a:t>点</a:t>
            </a:r>
            <a:endParaRPr lang="en-US" altLang="zh-CN" sz="2200"/>
          </a:p>
        </p:txBody>
      </p:sp>
      <p:sp>
        <p:nvSpPr>
          <p:cNvPr id="5" name="文本框 4"/>
          <p:cNvSpPr txBox="1"/>
          <p:nvPr/>
        </p:nvSpPr>
        <p:spPr>
          <a:xfrm>
            <a:off x="284017" y="2746448"/>
            <a:ext cx="8255976" cy="2462213"/>
          </a:xfrm>
          <a:prstGeom prst="rect">
            <a:avLst/>
          </a:prstGeom>
          <a:noFill/>
        </p:spPr>
        <p:txBody>
          <a:bodyPr wrap="square" rtlCol="0">
            <a:spAutoFit/>
          </a:bodyPr>
          <a:lstStyle/>
          <a:p>
            <a:r>
              <a:rPr lang="en-US" altLang="zh-CN" sz="2200"/>
              <a:t>(2)</a:t>
            </a:r>
            <a:r>
              <a:rPr lang="zh-CN" altLang="en-US" sz="2200"/>
              <a:t>水平、竖直区域分割：</a:t>
            </a:r>
            <a:endParaRPr lang="en-US" altLang="zh-CN" sz="2200"/>
          </a:p>
          <a:p>
            <a:r>
              <a:rPr lang="en-US" altLang="zh-CN" sz="2200" smtClean="0"/>
              <a:t>a. </a:t>
            </a:r>
            <a:r>
              <a:rPr lang="zh-CN" altLang="en-US" sz="2200" smtClean="0"/>
              <a:t>计算</a:t>
            </a:r>
            <a:r>
              <a:rPr lang="zh-CN" altLang="en-US" sz="2200"/>
              <a:t>水平投影，连续的投影值</a:t>
            </a:r>
            <a:r>
              <a:rPr lang="zh-CN" altLang="en-US" sz="2200" smtClean="0"/>
              <a:t>大于</a:t>
            </a:r>
            <a:r>
              <a:rPr lang="zh-CN" altLang="en-US" sz="2200"/>
              <a:t>阈值</a:t>
            </a:r>
            <a:r>
              <a:rPr lang="en-US" altLang="zh-CN" sz="2200" smtClean="0"/>
              <a:t>t</a:t>
            </a:r>
            <a:r>
              <a:rPr lang="zh-CN" altLang="en-US" sz="2200"/>
              <a:t>的行组成行区域</a:t>
            </a:r>
            <a:r>
              <a:rPr lang="zh-CN" altLang="en-US" sz="2200" smtClean="0"/>
              <a:t>。行</a:t>
            </a:r>
            <a:r>
              <a:rPr lang="zh-CN" altLang="en-US" sz="2200"/>
              <a:t>区域满足长度大于</a:t>
            </a:r>
            <a:r>
              <a:rPr lang="en-US" altLang="zh-CN" sz="2200" smtClean="0"/>
              <a:t>s</a:t>
            </a:r>
            <a:endParaRPr lang="en-US" altLang="zh-CN" sz="2200"/>
          </a:p>
          <a:p>
            <a:r>
              <a:rPr lang="en-US" altLang="zh-CN" sz="2200"/>
              <a:t>b</a:t>
            </a:r>
            <a:r>
              <a:rPr lang="en-US" altLang="zh-CN" sz="2200" smtClean="0"/>
              <a:t>.</a:t>
            </a:r>
            <a:r>
              <a:rPr lang="zh-CN" altLang="en-US" sz="2200"/>
              <a:t>每一个行区域计算竖直投影，得到多个列</a:t>
            </a:r>
            <a:r>
              <a:rPr lang="zh-CN" altLang="en-US" sz="2200" smtClean="0"/>
              <a:t>区域</a:t>
            </a:r>
            <a:endParaRPr lang="en-US" altLang="zh-CN" sz="2200"/>
          </a:p>
          <a:p>
            <a:pPr marL="342900" indent="-342900">
              <a:buFont typeface="Wingdings" panose="05000000000000000000" pitchFamily="2" charset="2"/>
              <a:buChar char="l"/>
            </a:pPr>
            <a:r>
              <a:rPr lang="zh-CN" altLang="en-US" sz="2200"/>
              <a:t>节省计算量</a:t>
            </a:r>
            <a:endParaRPr lang="en-US" altLang="zh-CN" sz="2200"/>
          </a:p>
          <a:p>
            <a:pPr marL="342900" indent="-342900">
              <a:buFont typeface="Wingdings" panose="05000000000000000000" pitchFamily="2" charset="2"/>
              <a:buChar char="l"/>
            </a:pPr>
            <a:r>
              <a:rPr lang="zh-CN" altLang="en-US" sz="2200"/>
              <a:t>不同行区域中的列区域可不严格对齐</a:t>
            </a:r>
          </a:p>
          <a:p>
            <a:endParaRPr lang="zh-CN" altLang="en-US" sz="2200"/>
          </a:p>
        </p:txBody>
      </p:sp>
      <mc:AlternateContent xmlns:mc="http://schemas.openxmlformats.org/markup-compatibility/2006" xmlns:a14="http://schemas.microsoft.com/office/drawing/2010/main">
        <mc:Choice Requires="a14">
          <p:sp>
            <p:nvSpPr>
              <p:cNvPr id="6" name="文本框 5"/>
              <p:cNvSpPr txBox="1"/>
              <p:nvPr/>
            </p:nvSpPr>
            <p:spPr>
              <a:xfrm>
                <a:off x="284017" y="4953864"/>
                <a:ext cx="8020534" cy="1785104"/>
              </a:xfrm>
              <a:prstGeom prst="rect">
                <a:avLst/>
              </a:prstGeom>
              <a:noFill/>
            </p:spPr>
            <p:txBody>
              <a:bodyPr wrap="square" rtlCol="0">
                <a:spAutoFit/>
              </a:bodyPr>
              <a:lstStyle/>
              <a:p>
                <a:r>
                  <a:rPr lang="en-US" altLang="zh-CN" sz="2200" smtClean="0"/>
                  <a:t>(3)</a:t>
                </a:r>
                <a:r>
                  <a:rPr lang="zh-CN" altLang="en-US" sz="2200" smtClean="0"/>
                  <a:t>后处理：</a:t>
                </a:r>
                <a:endParaRPr lang="en-US" altLang="zh-CN" sz="2200"/>
              </a:p>
              <a:p>
                <a:r>
                  <a:rPr lang="en-US" altLang="zh-CN" sz="2200"/>
                  <a:t>a</a:t>
                </a:r>
                <a:r>
                  <a:rPr lang="en-US" altLang="zh-CN" sz="2200" smtClean="0"/>
                  <a:t>. </a:t>
                </a:r>
                <a:r>
                  <a:rPr lang="zh-CN" altLang="en-US" sz="2200"/>
                  <a:t>给定</a:t>
                </a:r>
                <a:r>
                  <a:rPr lang="zh-CN" altLang="en-US" sz="2200" smtClean="0"/>
                  <a:t>区域</a:t>
                </a:r>
                <a14:m>
                  <m:oMath xmlns:m="http://schemas.openxmlformats.org/officeDocument/2006/math">
                    <m:d>
                      <m:dPr>
                        <m:ctrlPr>
                          <a:rPr lang="en-US" altLang="zh-CN" sz="2200" i="1" smtClean="0">
                            <a:latin typeface="Cambria Math" panose="02040503050406030204" pitchFamily="18" charset="0"/>
                          </a:rPr>
                        </m:ctrlPr>
                      </m:dPr>
                      <m:e>
                        <m:r>
                          <a:rPr lang="en-US" altLang="zh-CN" sz="2200" i="1" smtClean="0">
                            <a:latin typeface="Cambria Math" panose="02040503050406030204" pitchFamily="18" charset="0"/>
                          </a:rPr>
                          <m:t>𝑥</m:t>
                        </m:r>
                        <m:r>
                          <a:rPr lang="en-US" altLang="zh-CN" sz="2200" i="1" smtClean="0">
                            <a:latin typeface="Cambria Math" panose="02040503050406030204" pitchFamily="18" charset="0"/>
                          </a:rPr>
                          <m:t>,</m:t>
                        </m:r>
                        <m:r>
                          <a:rPr lang="en-US" altLang="zh-CN" sz="2200" i="1" smtClean="0">
                            <a:latin typeface="Cambria Math" panose="02040503050406030204" pitchFamily="18" charset="0"/>
                          </a:rPr>
                          <m:t>𝑦</m:t>
                        </m:r>
                        <m:r>
                          <a:rPr lang="en-US" altLang="zh-CN" sz="2200" i="1" smtClean="0">
                            <a:latin typeface="Cambria Math" panose="02040503050406030204" pitchFamily="18" charset="0"/>
                          </a:rPr>
                          <m:t>,</m:t>
                        </m:r>
                        <m:r>
                          <a:rPr lang="en-US" altLang="zh-CN" sz="2200" i="1" smtClean="0">
                            <a:latin typeface="Cambria Math" panose="02040503050406030204" pitchFamily="18" charset="0"/>
                          </a:rPr>
                          <m:t>h</m:t>
                        </m:r>
                        <m:r>
                          <a:rPr lang="en-US" altLang="zh-CN" sz="2200" i="1" smtClean="0">
                            <a:latin typeface="Cambria Math" panose="02040503050406030204" pitchFamily="18" charset="0"/>
                          </a:rPr>
                          <m:t>,</m:t>
                        </m:r>
                        <m:r>
                          <a:rPr lang="en-US" altLang="zh-CN" sz="2200" i="1" smtClean="0">
                            <a:latin typeface="Cambria Math" panose="02040503050406030204" pitchFamily="18" charset="0"/>
                          </a:rPr>
                          <m:t>𝑤</m:t>
                        </m:r>
                      </m:e>
                    </m:d>
                    <m:r>
                      <a:rPr lang="en-US" altLang="zh-CN" sz="2200" b="0" i="1" smtClean="0">
                        <a:latin typeface="Cambria Math" panose="02040503050406030204" pitchFamily="18" charset="0"/>
                      </a:rPr>
                      <m:t>, </m:t>
                    </m:r>
                  </m:oMath>
                </a14:m>
                <a:r>
                  <a:rPr lang="zh-CN" altLang="en-US" sz="2200"/>
                  <a:t>扩充因子</a:t>
                </a:r>
                <a14:m>
                  <m:oMath xmlns:m="http://schemas.openxmlformats.org/officeDocument/2006/math">
                    <m:r>
                      <a:rPr lang="en-US" altLang="zh-CN" sz="2200" i="1" smtClean="0">
                        <a:latin typeface="Cambria Math" panose="02040503050406030204" pitchFamily="18" charset="0"/>
                      </a:rPr>
                      <m:t>𝑓</m:t>
                    </m:r>
                    <m:r>
                      <a:rPr lang="en-US" altLang="zh-CN" sz="2200" b="0" i="0" smtClean="0">
                        <a:latin typeface="Cambria Math" panose="02040503050406030204" pitchFamily="18" charset="0"/>
                      </a:rPr>
                      <m:t>, </m:t>
                    </m:r>
                  </m:oMath>
                </a14:m>
                <a:r>
                  <a:rPr lang="zh-CN" altLang="en-US" sz="2200" smtClean="0"/>
                  <a:t>令</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𝑤</m:t>
                        </m:r>
                      </m:sub>
                    </m:sSub>
                    <m:r>
                      <a:rPr lang="en-US" altLang="zh-CN" sz="2200" i="1">
                        <a:latin typeface="Cambria Math" panose="02040503050406030204" pitchFamily="18" charset="0"/>
                      </a:rPr>
                      <m:t>=</m:t>
                    </m:r>
                    <m:r>
                      <a:rPr lang="en-US" altLang="zh-CN" sz="2200" i="1">
                        <a:latin typeface="Cambria Math" panose="02040503050406030204" pitchFamily="18" charset="0"/>
                      </a:rPr>
                      <m:t>h</m:t>
                    </m:r>
                    <m:r>
                      <a:rPr lang="en-US" altLang="zh-CN" sz="2200" i="1">
                        <a:latin typeface="Cambria Math" panose="02040503050406030204" pitchFamily="18" charset="0"/>
                      </a:rPr>
                      <m:t>×</m:t>
                    </m:r>
                    <m:r>
                      <a:rPr lang="en-US" altLang="zh-CN" sz="2200" i="1">
                        <a:latin typeface="Cambria Math" panose="02040503050406030204" pitchFamily="18" charset="0"/>
                      </a:rPr>
                      <m:t>𝑓</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h</m:t>
                        </m:r>
                      </m:sub>
                    </m:sSub>
                    <m:r>
                      <a:rPr lang="en-US" altLang="zh-CN" sz="2200" i="1">
                        <a:latin typeface="Cambria Math" panose="02040503050406030204" pitchFamily="18" charset="0"/>
                      </a:rPr>
                      <m:t>=</m:t>
                    </m:r>
                    <m:r>
                      <a:rPr lang="en-US" altLang="zh-CN" sz="2200" i="1">
                        <a:latin typeface="Cambria Math" panose="02040503050406030204" pitchFamily="18" charset="0"/>
                      </a:rPr>
                      <m:t>𝑤</m:t>
                    </m:r>
                    <m:r>
                      <a:rPr lang="en-US" altLang="zh-CN" sz="2200" i="1">
                        <a:latin typeface="Cambria Math" panose="02040503050406030204" pitchFamily="18" charset="0"/>
                      </a:rPr>
                      <m:t>×</m:t>
                    </m:r>
                    <m:r>
                      <a:rPr lang="en-US" altLang="zh-CN" sz="2200" i="1">
                        <a:latin typeface="Cambria Math" panose="02040503050406030204" pitchFamily="18" charset="0"/>
                      </a:rPr>
                      <m:t>𝑓</m:t>
                    </m:r>
                  </m:oMath>
                </a14:m>
                <a:endParaRPr lang="en-US" altLang="zh-CN" sz="2200"/>
              </a:p>
              <a:p>
                <a:r>
                  <a:rPr lang="en-US" altLang="zh-CN" sz="2200"/>
                  <a:t>b</a:t>
                </a:r>
                <a:r>
                  <a:rPr lang="en-US" altLang="zh-CN" sz="2200" smtClean="0"/>
                  <a:t>. </a:t>
                </a:r>
                <a14:m>
                  <m:oMath xmlns:m="http://schemas.openxmlformats.org/officeDocument/2006/math">
                    <m:r>
                      <a:rPr lang="en-US" altLang="zh-CN" sz="2200" i="1">
                        <a:latin typeface="Cambria Math" panose="02040503050406030204" pitchFamily="18" charset="0"/>
                      </a:rPr>
                      <m:t>𝑥</m:t>
                    </m:r>
                    <m:r>
                      <a:rPr lang="en-US" altLang="zh-CN" sz="2200" i="1">
                        <a:latin typeface="Cambria Math" panose="02040503050406030204" pitchFamily="18" charset="0"/>
                      </a:rPr>
                      <m:t>=</m:t>
                    </m:r>
                    <m:r>
                      <a:rPr lang="en-US" altLang="zh-CN" sz="2200" i="1">
                        <a:latin typeface="Cambria Math" panose="02040503050406030204" pitchFamily="18" charset="0"/>
                      </a:rPr>
                      <m:t>𝑥</m:t>
                    </m:r>
                    <m:r>
                      <a:rPr lang="en-US" altLang="zh-CN" sz="2200" i="1">
                        <a:latin typeface="Cambria Math" panose="02040503050406030204" pitchFamily="18" charset="0"/>
                      </a:rPr>
                      <m:t>−0.5</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𝑤</m:t>
                        </m:r>
                      </m:sub>
                    </m:sSub>
                    <m:r>
                      <a:rPr lang="en-US" altLang="zh-CN" sz="2200" b="0" i="0" smtClean="0">
                        <a:latin typeface="Cambria Math" panose="02040503050406030204" pitchFamily="18" charset="0"/>
                      </a:rPr>
                      <m:t>,</m:t>
                    </m:r>
                    <m:r>
                      <a:rPr lang="en-US" altLang="zh-CN" sz="2200" b="0" i="1" smtClean="0">
                        <a:latin typeface="Cambria Math" panose="02040503050406030204" pitchFamily="18" charset="0"/>
                      </a:rPr>
                      <m:t>  </m:t>
                    </m:r>
                    <m:r>
                      <a:rPr lang="en-US" altLang="zh-CN" sz="2200" i="1">
                        <a:latin typeface="Cambria Math" panose="02040503050406030204" pitchFamily="18" charset="0"/>
                      </a:rPr>
                      <m:t>𝑦</m:t>
                    </m:r>
                    <m:r>
                      <a:rPr lang="en-US" altLang="zh-CN" sz="2200" i="1">
                        <a:latin typeface="Cambria Math" panose="02040503050406030204" pitchFamily="18" charset="0"/>
                      </a:rPr>
                      <m:t>=</m:t>
                    </m:r>
                    <m:r>
                      <a:rPr lang="en-US" altLang="zh-CN" sz="2200" i="1">
                        <a:latin typeface="Cambria Math" panose="02040503050406030204" pitchFamily="18" charset="0"/>
                      </a:rPr>
                      <m:t>𝑦</m:t>
                    </m:r>
                    <m:r>
                      <a:rPr lang="en-US" altLang="zh-CN" sz="2200" i="1">
                        <a:latin typeface="Cambria Math" panose="02040503050406030204" pitchFamily="18" charset="0"/>
                      </a:rPr>
                      <m:t>−0.5</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h</m:t>
                        </m:r>
                      </m:sub>
                    </m:sSub>
                    <m:r>
                      <a:rPr lang="en-US" altLang="zh-CN" sz="2200" b="0" i="1" smtClean="0">
                        <a:latin typeface="Cambria Math" panose="02040503050406030204" pitchFamily="18" charset="0"/>
                      </a:rPr>
                      <m:t>,</m:t>
                    </m:r>
                    <m:r>
                      <a:rPr lang="en-US" altLang="zh-CN" sz="2200" b="0" i="0" smtClean="0">
                        <a:latin typeface="Cambria Math" panose="02040503050406030204" pitchFamily="18" charset="0"/>
                      </a:rPr>
                      <m:t>   </m:t>
                    </m:r>
                    <m:r>
                      <a:rPr lang="en-US" altLang="zh-CN" sz="2200" i="1">
                        <a:latin typeface="Cambria Math" panose="02040503050406030204" pitchFamily="18" charset="0"/>
                      </a:rPr>
                      <m:t>𝑤</m:t>
                    </m:r>
                    <m:r>
                      <a:rPr lang="en-US" altLang="zh-CN" sz="2200" i="1">
                        <a:latin typeface="Cambria Math" panose="02040503050406030204" pitchFamily="18" charset="0"/>
                      </a:rPr>
                      <m:t>=</m:t>
                    </m:r>
                    <m:r>
                      <a:rPr lang="en-US" altLang="zh-CN" sz="2200" i="1">
                        <a:latin typeface="Cambria Math" panose="02040503050406030204" pitchFamily="18" charset="0"/>
                      </a:rPr>
                      <m:t>𝑤</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𝑤</m:t>
                        </m:r>
                      </m:sub>
                    </m:sSub>
                    <m:r>
                      <a:rPr lang="en-US" altLang="zh-CN" sz="2200" b="0" i="1" smtClean="0">
                        <a:latin typeface="Cambria Math" panose="02040503050406030204" pitchFamily="18" charset="0"/>
                      </a:rPr>
                      <m:t>,</m:t>
                    </m:r>
                    <m:r>
                      <a:rPr lang="en-US" altLang="zh-CN" sz="2200" b="0" i="0" smtClean="0">
                        <a:latin typeface="Cambria Math" panose="02040503050406030204" pitchFamily="18" charset="0"/>
                      </a:rPr>
                      <m:t>   </m:t>
                    </m:r>
                    <m:r>
                      <a:rPr lang="en-US" altLang="zh-CN" sz="2200" i="1">
                        <a:latin typeface="Cambria Math" panose="02040503050406030204" pitchFamily="18" charset="0"/>
                      </a:rPr>
                      <m:t>h</m:t>
                    </m:r>
                    <m:r>
                      <a:rPr lang="en-US" altLang="zh-CN" sz="2200" i="1">
                        <a:latin typeface="Cambria Math" panose="02040503050406030204" pitchFamily="18" charset="0"/>
                      </a:rPr>
                      <m:t>=</m:t>
                    </m:r>
                    <m:r>
                      <a:rPr lang="en-US" altLang="zh-CN" sz="2200" i="1">
                        <a:latin typeface="Cambria Math" panose="02040503050406030204" pitchFamily="18" charset="0"/>
                      </a:rPr>
                      <m:t>h</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h</m:t>
                        </m:r>
                      </m:sub>
                    </m:sSub>
                  </m:oMath>
                </a14:m>
                <a:endParaRPr lang="en-US" altLang="zh-CN" sz="2200"/>
              </a:p>
              <a:p>
                <a:endParaRPr lang="en-US" altLang="zh-CN" sz="2200"/>
              </a:p>
              <a:p>
                <a:endParaRPr lang="zh-CN" altLang="en-US" sz="2200"/>
              </a:p>
            </p:txBody>
          </p:sp>
        </mc:Choice>
        <mc:Fallback xmlns="">
          <p:sp>
            <p:nvSpPr>
              <p:cNvPr id="6" name="文本框 5"/>
              <p:cNvSpPr txBox="1">
                <a:spLocks noRot="1" noChangeAspect="1" noMove="1" noResize="1" noEditPoints="1" noAdjustHandles="1" noChangeArrowheads="1" noChangeShapeType="1" noTextEdit="1"/>
              </p:cNvSpPr>
              <p:nvPr/>
            </p:nvSpPr>
            <p:spPr>
              <a:xfrm>
                <a:off x="284017" y="4953864"/>
                <a:ext cx="8020534" cy="1785104"/>
              </a:xfrm>
              <a:prstGeom prst="rect">
                <a:avLst/>
              </a:prstGeom>
              <a:blipFill>
                <a:blip r:embed="rId2"/>
                <a:stretch>
                  <a:fillRect l="-989" t="-3767"/>
                </a:stretch>
              </a:blipFill>
            </p:spPr>
            <p:txBody>
              <a:bodyPr/>
              <a:lstStyle/>
              <a:p>
                <a:r>
                  <a:rPr lang="zh-CN" altLang="en-US">
                    <a:noFill/>
                  </a:rPr>
                  <a:t> </a:t>
                </a:r>
              </a:p>
            </p:txBody>
          </p:sp>
        </mc:Fallback>
      </mc:AlternateContent>
      <p:sp>
        <p:nvSpPr>
          <p:cNvPr id="7" name="文本框 6"/>
          <p:cNvSpPr txBox="1"/>
          <p:nvPr/>
        </p:nvSpPr>
        <p:spPr>
          <a:xfrm>
            <a:off x="333748" y="1415681"/>
            <a:ext cx="5399990" cy="430887"/>
          </a:xfrm>
          <a:prstGeom prst="rect">
            <a:avLst/>
          </a:prstGeom>
          <a:noFill/>
        </p:spPr>
        <p:txBody>
          <a:bodyPr wrap="square" rtlCol="0">
            <a:spAutoFit/>
          </a:bodyPr>
          <a:lstStyle/>
          <a:p>
            <a:r>
              <a:rPr lang="zh-CN" altLang="en-US" sz="2200"/>
              <a:t>适用于完全无标注且没有充足数据的情况</a:t>
            </a:r>
          </a:p>
        </p:txBody>
      </p:sp>
      <p:sp>
        <p:nvSpPr>
          <p:cNvPr id="8" name="矩形 7"/>
          <p:cNvSpPr/>
          <p:nvPr/>
        </p:nvSpPr>
        <p:spPr>
          <a:xfrm>
            <a:off x="333747" y="6113208"/>
            <a:ext cx="6321886" cy="769441"/>
          </a:xfrm>
          <a:prstGeom prst="rect">
            <a:avLst/>
          </a:prstGeom>
        </p:spPr>
        <p:txBody>
          <a:bodyPr wrap="square">
            <a:spAutoFit/>
          </a:bodyPr>
          <a:lstStyle/>
          <a:p>
            <a:pPr marL="285750" indent="-285750">
              <a:buFont typeface="Wingdings" panose="05000000000000000000" pitchFamily="2" charset="2"/>
              <a:buChar char="l"/>
            </a:pPr>
            <a:r>
              <a:rPr lang="zh-CN" altLang="en-US" sz="2200"/>
              <a:t>避免最终结果中出现残缺字符</a:t>
            </a:r>
            <a:endParaRPr lang="en-US" altLang="zh-CN" sz="2200"/>
          </a:p>
          <a:p>
            <a:pPr marL="285750" indent="-285750">
              <a:buFont typeface="Wingdings" panose="05000000000000000000" pitchFamily="2" charset="2"/>
              <a:buChar char="l"/>
            </a:pPr>
            <a:r>
              <a:rPr lang="zh-CN" altLang="en-US" sz="2200" smtClean="0"/>
              <a:t>避免出现长宽比过大或过小的错误结果</a:t>
            </a:r>
            <a:endParaRPr lang="zh-CN" altLang="en-US" sz="2200"/>
          </a:p>
        </p:txBody>
      </p:sp>
    </p:spTree>
    <p:extLst>
      <p:ext uri="{BB962C8B-B14F-4D97-AF65-F5344CB8AC3E}">
        <p14:creationId xmlns:p14="http://schemas.microsoft.com/office/powerpoint/2010/main" val="1351691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6" y="143733"/>
            <a:ext cx="8187049" cy="553998"/>
          </a:xfrm>
          <a:prstGeom prst="rect">
            <a:avLst/>
          </a:prstGeom>
        </p:spPr>
        <p:txBody>
          <a:bodyPr wrap="square">
            <a:spAutoFit/>
          </a:bodyPr>
          <a:lstStyle/>
          <a:p>
            <a:r>
              <a:rPr lang="zh-CN" altLang="en-US" sz="3000" smtClean="0">
                <a:latin typeface="华文楷体" panose="02010600040101010101" pitchFamily="2" charset="-122"/>
                <a:ea typeface="华文楷体" panose="02010600040101010101" pitchFamily="2" charset="-122"/>
              </a:rPr>
              <a:t>附录</a:t>
            </a:r>
            <a:endParaRPr lang="en-US" altLang="zh-CN" sz="2800">
              <a:latin typeface="华文楷体" panose="02010600040101010101" pitchFamily="2" charset="-122"/>
              <a:ea typeface="华文楷体" panose="02010600040101010101" pitchFamily="2" charset="-122"/>
            </a:endParaRPr>
          </a:p>
        </p:txBody>
      </p:sp>
      <p:sp>
        <p:nvSpPr>
          <p:cNvPr id="3" name="矩形 2"/>
          <p:cNvSpPr/>
          <p:nvPr/>
        </p:nvSpPr>
        <p:spPr>
          <a:xfrm>
            <a:off x="308124" y="590716"/>
            <a:ext cx="5682966" cy="492443"/>
          </a:xfrm>
          <a:prstGeom prst="rect">
            <a:avLst/>
          </a:prstGeom>
        </p:spPr>
        <p:txBody>
          <a:bodyPr wrap="none">
            <a:spAutoFit/>
          </a:bodyPr>
          <a:lstStyle/>
          <a:p>
            <a:r>
              <a:rPr lang="en-US" altLang="zh-CN" sz="2600" smtClean="0"/>
              <a:t>Compact </a:t>
            </a:r>
            <a:r>
              <a:rPr lang="en-US" altLang="zh-CN" sz="2600"/>
              <a:t>generalized non</a:t>
            </a:r>
            <a:r>
              <a:rPr lang="en-US" altLang="zh-CN" sz="2600">
                <a:latin typeface="+mn-ea"/>
              </a:rPr>
              <a:t>-</a:t>
            </a:r>
            <a:r>
              <a:rPr lang="en-US" altLang="zh-CN" sz="2600"/>
              <a:t>local </a:t>
            </a:r>
            <a:r>
              <a:rPr lang="en-US" altLang="zh-CN" sz="2600" smtClean="0"/>
              <a:t>network</a:t>
            </a:r>
            <a:endParaRPr lang="zh-CN" altLang="en-US" sz="2600"/>
          </a:p>
        </p:txBody>
      </p:sp>
      <mc:AlternateContent xmlns:mc="http://schemas.openxmlformats.org/markup-compatibility/2006" xmlns:a14="http://schemas.microsoft.com/office/drawing/2010/main">
        <mc:Choice Requires="a14">
          <p:sp>
            <p:nvSpPr>
              <p:cNvPr id="4" name="文本框 3"/>
              <p:cNvSpPr txBox="1"/>
              <p:nvPr/>
            </p:nvSpPr>
            <p:spPr>
              <a:xfrm>
                <a:off x="172387" y="1187482"/>
                <a:ext cx="7779069" cy="776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𝑌</m:t>
                      </m:r>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r>
                            <a:rPr lang="en-US" altLang="zh-CN" sz="2200" b="0" i="1" smtClean="0">
                              <a:latin typeface="Cambria Math" panose="02040503050406030204" pitchFamily="18" charset="0"/>
                            </a:rPr>
                            <m:t>𝐶</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den>
                      </m:f>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𝜃</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𝜙</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r>
                        <a:rPr lang="en-US" altLang="zh-CN" sz="2200" b="0" i="1" smtClean="0">
                          <a:latin typeface="Cambria Math" panose="02040503050406030204" pitchFamily="18" charset="0"/>
                        </a:rPr>
                        <m:t>𝑔</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r>
                        <a:rPr lang="en-US" altLang="zh-CN" sz="2200" b="0" i="1" smtClean="0">
                          <a:latin typeface="Cambria Math" panose="02040503050406030204" pitchFamily="18" charset="0"/>
                        </a:rPr>
                        <m:t> ,  </m:t>
                      </m:r>
                      <m:r>
                        <a:rPr lang="en-US" altLang="zh-CN" sz="2200" i="1" smtClean="0">
                          <a:latin typeface="Cambria Math" panose="02040503050406030204" pitchFamily="18" charset="0"/>
                        </a:rPr>
                        <m:t>𝑋</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𝑌</m:t>
                      </m:r>
                      <m:r>
                        <a:rPr lang="en-US" altLang="zh-CN" sz="2200" b="0" i="1" smtClean="0">
                          <a:latin typeface="Cambria Math" panose="02040503050406030204" pitchFamily="18" charset="0"/>
                        </a:rPr>
                        <m:t>∈</m:t>
                      </m:r>
                      <m:sSup>
                        <m:sSupPr>
                          <m:ctrlPr>
                            <a:rPr lang="en-US" altLang="zh-CN" sz="2200" b="0" i="1" smtClean="0">
                              <a:latin typeface="Cambria Math" panose="02040503050406030204" pitchFamily="18" charset="0"/>
                              <a:ea typeface="Cambria Math" panose="02040503050406030204" pitchFamily="18" charset="0"/>
                            </a:rPr>
                          </m:ctrlPr>
                        </m:sSupPr>
                        <m:e>
                          <m:r>
                            <a:rPr lang="en-US" altLang="zh-CN" sz="2200" b="0" i="1" smtClean="0">
                              <a:latin typeface="Cambria Math" panose="02040503050406030204" pitchFamily="18" charset="0"/>
                              <a:ea typeface="Cambria Math" panose="02040503050406030204" pitchFamily="18" charset="0"/>
                            </a:rPr>
                            <m:t>ℝ</m:t>
                          </m:r>
                        </m:e>
                        <m:sup>
                          <m:r>
                            <a:rPr lang="en-US" altLang="zh-CN" sz="2200" b="0" i="1" smtClean="0">
                              <a:latin typeface="Cambria Math" panose="02040503050406030204" pitchFamily="18" charset="0"/>
                              <a:ea typeface="Cambria Math" panose="02040503050406030204" pitchFamily="18" charset="0"/>
                            </a:rPr>
                            <m:t>𝑁</m:t>
                          </m:r>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𝐶</m:t>
                          </m:r>
                        </m:sup>
                      </m:sSup>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𝑁</m:t>
                      </m:r>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𝐻</m:t>
                      </m:r>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𝑊</m:t>
                      </m:r>
                      <m:r>
                        <a:rPr lang="en-US" altLang="zh-CN" sz="2200" b="0" i="1" smtClean="0">
                          <a:latin typeface="Cambria Math" panose="02040503050406030204" pitchFamily="18" charset="0"/>
                        </a:rPr>
                        <m:t> </m:t>
                      </m:r>
                    </m:oMath>
                  </m:oMathPara>
                </a14:m>
                <a:endParaRPr lang="zh-CN" altLang="en-US" sz="2200"/>
              </a:p>
            </p:txBody>
          </p:sp>
        </mc:Choice>
        <mc:Fallback xmlns="">
          <p:sp>
            <p:nvSpPr>
              <p:cNvPr id="4" name="文本框 3"/>
              <p:cNvSpPr txBox="1">
                <a:spLocks noRot="1" noChangeAspect="1" noMove="1" noResize="1" noEditPoints="1" noAdjustHandles="1" noChangeArrowheads="1" noChangeShapeType="1" noTextEdit="1"/>
              </p:cNvSpPr>
              <p:nvPr/>
            </p:nvSpPr>
            <p:spPr>
              <a:xfrm>
                <a:off x="172387" y="1187482"/>
                <a:ext cx="7779069" cy="77623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84016" y="2209942"/>
                <a:ext cx="6824098" cy="776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𝑌</m:t>
                          </m:r>
                        </m:e>
                      </m:d>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r>
                            <a:rPr lang="en-US" altLang="zh-CN" sz="2200" b="0" i="1" smtClean="0">
                              <a:latin typeface="Cambria Math" panose="02040503050406030204" pitchFamily="18" charset="0"/>
                            </a:rPr>
                            <m:t>𝐶</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den>
                      </m:f>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𝜃</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𝜙</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e>
                      </m:d>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𝑔</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oMath>
                  </m:oMathPara>
                </a14:m>
                <a:endParaRPr lang="zh-CN" altLang="en-US" sz="2200"/>
              </a:p>
            </p:txBody>
          </p:sp>
        </mc:Choice>
        <mc:Fallback xmlns="">
          <p:sp>
            <p:nvSpPr>
              <p:cNvPr id="5" name="文本框 4"/>
              <p:cNvSpPr txBox="1">
                <a:spLocks noRot="1" noChangeAspect="1" noMove="1" noResize="1" noEditPoints="1" noAdjustHandles="1" noChangeArrowheads="1" noChangeShapeType="1" noTextEdit="1"/>
              </p:cNvSpPr>
              <p:nvPr/>
            </p:nvSpPr>
            <p:spPr>
              <a:xfrm>
                <a:off x="284016" y="2209942"/>
                <a:ext cx="6824098" cy="776238"/>
              </a:xfrm>
              <a:prstGeom prst="rect">
                <a:avLst/>
              </a:prstGeom>
              <a:blipFill>
                <a:blip r:embed="rId4"/>
                <a:stretch>
                  <a:fillRect/>
                </a:stretch>
              </a:blipFill>
            </p:spPr>
            <p:txBody>
              <a:bodyPr/>
              <a:lstStyle/>
              <a:p>
                <a:r>
                  <a:rPr lang="zh-CN" altLang="en-US">
                    <a:noFill/>
                  </a:rPr>
                  <a:t> </a:t>
                </a:r>
              </a:p>
            </p:txBody>
          </p:sp>
        </mc:Fallback>
      </mc:AlternateContent>
      <p:sp>
        <p:nvSpPr>
          <p:cNvPr id="7" name="文本框 6"/>
          <p:cNvSpPr txBox="1"/>
          <p:nvPr/>
        </p:nvSpPr>
        <p:spPr>
          <a:xfrm>
            <a:off x="284016" y="3095890"/>
            <a:ext cx="8479826"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smtClean="0"/>
              <a:t>高</a:t>
            </a:r>
            <a:r>
              <a:rPr lang="zh-CN" altLang="en-US" sz="2200"/>
              <a:t>维度的输入、</a:t>
            </a:r>
            <a:r>
              <a:rPr lang="zh-CN" altLang="en-US" sz="2200" smtClean="0"/>
              <a:t>输出“向</a:t>
            </a:r>
            <a:r>
              <a:rPr lang="zh-CN" altLang="en-US" sz="2200"/>
              <a:t>量</a:t>
            </a:r>
            <a:r>
              <a:rPr lang="zh-CN" altLang="en-US" sz="2200" smtClean="0"/>
              <a:t>化”，实现了跨通道的</a:t>
            </a:r>
            <a:r>
              <a:rPr lang="zh-CN" altLang="en-US" sz="2200"/>
              <a:t>非</a:t>
            </a:r>
            <a:r>
              <a:rPr lang="zh-CN" altLang="en-US" sz="2200" smtClean="0"/>
              <a:t>局部化机制</a:t>
            </a:r>
            <a:endParaRPr lang="zh-CN" altLang="en-US" sz="2200"/>
          </a:p>
        </p:txBody>
      </p:sp>
      <p:sp>
        <p:nvSpPr>
          <p:cNvPr id="8" name="文本框 7"/>
          <p:cNvSpPr txBox="1"/>
          <p:nvPr/>
        </p:nvSpPr>
        <p:spPr>
          <a:xfrm>
            <a:off x="284016" y="3772999"/>
            <a:ext cx="3004701" cy="492443"/>
          </a:xfrm>
          <a:prstGeom prst="rect">
            <a:avLst/>
          </a:prstGeom>
          <a:noFill/>
        </p:spPr>
        <p:txBody>
          <a:bodyPr wrap="square" rtlCol="0">
            <a:spAutoFit/>
          </a:bodyPr>
          <a:lstStyle/>
          <a:p>
            <a:r>
              <a:rPr lang="en-US" altLang="zh-CN" sz="2600" smtClean="0"/>
              <a:t>3.</a:t>
            </a:r>
            <a:r>
              <a:rPr lang="zh-CN" altLang="en-US" sz="2600" smtClean="0"/>
              <a:t>网络结构优化</a:t>
            </a:r>
            <a:endParaRPr lang="zh-CN" altLang="en-US" sz="2600"/>
          </a:p>
        </p:txBody>
      </p:sp>
      <p:sp>
        <p:nvSpPr>
          <p:cNvPr id="9" name="文本框 8"/>
          <p:cNvSpPr txBox="1"/>
          <p:nvPr/>
        </p:nvSpPr>
        <p:spPr>
          <a:xfrm>
            <a:off x="284016" y="4265442"/>
            <a:ext cx="8162941" cy="2529923"/>
          </a:xfrm>
          <a:prstGeom prst="rect">
            <a:avLst/>
          </a:prstGeom>
          <a:noFill/>
        </p:spPr>
        <p:txBody>
          <a:bodyPr wrap="square" rtlCol="0">
            <a:spAutoFit/>
          </a:bodyPr>
          <a:lstStyle/>
          <a:p>
            <a:pPr>
              <a:lnSpc>
                <a:spcPct val="120000"/>
              </a:lnSpc>
            </a:pPr>
            <a:r>
              <a:rPr lang="en-US" altLang="zh-CN" sz="2200" smtClean="0"/>
              <a:t>(1)</a:t>
            </a:r>
            <a:r>
              <a:rPr lang="zh-CN" altLang="en-US" sz="2200"/>
              <a:t>去掉</a:t>
            </a:r>
            <a:r>
              <a:rPr lang="zh-CN" altLang="en-US" sz="2200" smtClean="0"/>
              <a:t>浅层的最大池化</a:t>
            </a:r>
            <a:endParaRPr lang="en-US" altLang="zh-CN" sz="2200" smtClean="0"/>
          </a:p>
          <a:p>
            <a:pPr marL="342900" indent="-342900">
              <a:lnSpc>
                <a:spcPct val="120000"/>
              </a:lnSpc>
              <a:buFont typeface="Wingdings" panose="05000000000000000000" pitchFamily="2" charset="2"/>
              <a:buChar char="l"/>
            </a:pPr>
            <a:r>
              <a:rPr lang="zh-CN" altLang="en-US" sz="2200" smtClean="0"/>
              <a:t>过早的采样</a:t>
            </a:r>
            <a:r>
              <a:rPr lang="zh-CN" altLang="en-US" sz="2200"/>
              <a:t>操作</a:t>
            </a:r>
            <a:r>
              <a:rPr lang="zh-CN" altLang="en-US" sz="2200" smtClean="0"/>
              <a:t>会损失</a:t>
            </a:r>
            <a:r>
              <a:rPr lang="zh-CN" altLang="en-US" sz="2200"/>
              <a:t>掉小区域的</a:t>
            </a:r>
            <a:r>
              <a:rPr lang="zh-CN" altLang="en-US" sz="2200" smtClean="0"/>
              <a:t>信息</a:t>
            </a:r>
            <a:endParaRPr lang="en-US" altLang="zh-CN" sz="2200" smtClean="0"/>
          </a:p>
          <a:p>
            <a:pPr>
              <a:lnSpc>
                <a:spcPct val="120000"/>
              </a:lnSpc>
            </a:pPr>
            <a:r>
              <a:rPr lang="en-US" altLang="zh-CN" sz="2200" smtClean="0"/>
              <a:t>(2)</a:t>
            </a:r>
            <a:r>
              <a:rPr lang="zh-CN" altLang="en-US" sz="2200" smtClean="0"/>
              <a:t>浅层普通</a:t>
            </a:r>
            <a:r>
              <a:rPr lang="zh-CN" altLang="en-US" sz="2200"/>
              <a:t>的卷积替换为了空洞卷积，卷积</a:t>
            </a:r>
            <a:r>
              <a:rPr lang="zh-CN" altLang="en-US" sz="2200" smtClean="0"/>
              <a:t>核改为矩形</a:t>
            </a:r>
            <a:endParaRPr lang="en-US" altLang="zh-CN" sz="2200"/>
          </a:p>
          <a:p>
            <a:pPr marL="342900" indent="-342900">
              <a:lnSpc>
                <a:spcPct val="120000"/>
              </a:lnSpc>
              <a:buFont typeface="Wingdings" panose="05000000000000000000" pitchFamily="2" charset="2"/>
              <a:buChar char="l"/>
            </a:pPr>
            <a:r>
              <a:rPr lang="zh-CN" altLang="en-US" sz="2200" smtClean="0"/>
              <a:t>增加</a:t>
            </a:r>
            <a:r>
              <a:rPr lang="zh-CN" altLang="en-US" sz="2200"/>
              <a:t>卷积层的</a:t>
            </a:r>
            <a:r>
              <a:rPr lang="zh-CN" altLang="en-US" sz="2200" smtClean="0"/>
              <a:t>感受野</a:t>
            </a:r>
            <a:endParaRPr lang="en-US" altLang="zh-CN" sz="2200" smtClean="0"/>
          </a:p>
          <a:p>
            <a:pPr marL="342900" indent="-342900">
              <a:lnSpc>
                <a:spcPct val="120000"/>
              </a:lnSpc>
              <a:buFont typeface="Wingdings" panose="05000000000000000000" pitchFamily="2" charset="2"/>
              <a:buChar char="l"/>
            </a:pPr>
            <a:r>
              <a:rPr lang="zh-CN" altLang="en-US" sz="2200" smtClean="0"/>
              <a:t>关注像素</a:t>
            </a:r>
            <a:r>
              <a:rPr lang="zh-CN" altLang="en-US" sz="2200"/>
              <a:t>点之间的结构关系</a:t>
            </a:r>
            <a:r>
              <a:rPr lang="zh-CN" altLang="en-US" sz="2200" smtClean="0"/>
              <a:t>，符合字符特性</a:t>
            </a:r>
            <a:endParaRPr lang="en-US" altLang="zh-CN" sz="2200" smtClean="0"/>
          </a:p>
          <a:p>
            <a:pPr marL="342900" indent="-342900">
              <a:lnSpc>
                <a:spcPct val="120000"/>
              </a:lnSpc>
              <a:buFont typeface="Wingdings" panose="05000000000000000000" pitchFamily="2" charset="2"/>
              <a:buChar char="l"/>
            </a:pPr>
            <a:r>
              <a:rPr lang="zh-CN" altLang="en-US" sz="2200" smtClean="0"/>
              <a:t>古籍按列排版，字符</a:t>
            </a:r>
            <a:r>
              <a:rPr lang="zh-CN" altLang="en-US" sz="2200"/>
              <a:t>的</a:t>
            </a:r>
            <a:r>
              <a:rPr lang="zh-CN" altLang="en-US" sz="2200" smtClean="0"/>
              <a:t>形状一般为矩形</a:t>
            </a:r>
            <a:endParaRPr lang="en-US" altLang="zh-CN" sz="2200" smtClean="0"/>
          </a:p>
        </p:txBody>
      </p:sp>
      <p:sp>
        <p:nvSpPr>
          <p:cNvPr id="6" name="下箭头 5"/>
          <p:cNvSpPr/>
          <p:nvPr/>
        </p:nvSpPr>
        <p:spPr>
          <a:xfrm>
            <a:off x="3786737" y="1925611"/>
            <a:ext cx="332109" cy="35770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905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90723" y="1171709"/>
            <a:ext cx="3753277" cy="3822585"/>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400" dirty="0" smtClean="0">
                <a:latin typeface="华文楷体" panose="02010600040101010101" pitchFamily="2" charset="-122"/>
                <a:ea typeface="华文楷体" panose="02010600040101010101" pitchFamily="2" charset="-122"/>
              </a:rPr>
              <a:t>数字化古籍的优点：</a:t>
            </a:r>
            <a:endParaRPr lang="en-US" altLang="zh-CN" sz="24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latin typeface="华文楷体" panose="02010600040101010101" pitchFamily="2" charset="-122"/>
                <a:ea typeface="华文楷体" panose="02010600040101010101" pitchFamily="2" charset="-122"/>
              </a:rPr>
              <a:t>保存时间长</a:t>
            </a:r>
            <a:endParaRPr lang="en-US" altLang="zh-CN" sz="22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latin typeface="华文楷体" panose="02010600040101010101" pitchFamily="2" charset="-122"/>
                <a:ea typeface="华文楷体" panose="02010600040101010101" pitchFamily="2" charset="-122"/>
              </a:rPr>
              <a:t>易于浏览</a:t>
            </a:r>
            <a:endParaRPr lang="en-US" altLang="zh-CN" sz="22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latin typeface="华文楷体" panose="02010600040101010101" pitchFamily="2" charset="-122"/>
                <a:ea typeface="华文楷体" panose="02010600040101010101" pitchFamily="2" charset="-122"/>
              </a:rPr>
              <a:t>复制成本低</a:t>
            </a:r>
            <a:endParaRPr lang="en-US" altLang="zh-CN" sz="22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latin typeface="华文楷体" panose="02010600040101010101" pitchFamily="2" charset="-122"/>
                <a:ea typeface="华文楷体" panose="02010600040101010101" pitchFamily="2" charset="-122"/>
              </a:rPr>
              <a:t>节省物理存储空间</a:t>
            </a:r>
            <a:endParaRPr lang="en-US" altLang="zh-CN" sz="22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l"/>
            </a:pPr>
            <a:endParaRPr lang="en-US" altLang="zh-CN" sz="2200" dirty="0" smtClean="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400" dirty="0" smtClean="0">
                <a:latin typeface="华文楷体" panose="02010600040101010101" pitchFamily="2" charset="-122"/>
                <a:ea typeface="华文楷体" panose="02010600040101010101" pitchFamily="2" charset="-122"/>
              </a:rPr>
              <a:t>古籍图像内容检索</a:t>
            </a:r>
            <a:endParaRPr lang="en-US" altLang="zh-CN" sz="24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latin typeface="华文楷体" panose="02010600040101010101" pitchFamily="2" charset="-122"/>
                <a:ea typeface="华文楷体" panose="02010600040101010101" pitchFamily="2" charset="-122"/>
              </a:rPr>
              <a:t>古籍全文数字化</a:t>
            </a:r>
            <a:r>
              <a:rPr lang="en-US" altLang="zh-CN" sz="2200" dirty="0" smtClean="0">
                <a:latin typeface="华文楷体" panose="02010600040101010101" pitchFamily="2" charset="-122"/>
                <a:ea typeface="华文楷体" panose="02010600040101010101" pitchFamily="2" charset="-122"/>
              </a:rPr>
              <a:t>+</a:t>
            </a:r>
            <a:r>
              <a:rPr lang="zh-CN" altLang="en-US" sz="2200" dirty="0" smtClean="0">
                <a:latin typeface="华文楷体" panose="02010600040101010101" pitchFamily="2" charset="-122"/>
                <a:ea typeface="华文楷体" panose="02010600040101010101" pitchFamily="2" charset="-122"/>
              </a:rPr>
              <a:t>检索</a:t>
            </a:r>
            <a:endParaRPr lang="en-US" altLang="zh-CN" sz="22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solidFill>
                  <a:srgbClr val="0000CC"/>
                </a:solidFill>
                <a:latin typeface="华文楷体" panose="02010600040101010101" pitchFamily="2" charset="-122"/>
                <a:ea typeface="华文楷体" panose="02010600040101010101" pitchFamily="2" charset="-122"/>
              </a:rPr>
              <a:t>古籍图像关键词检索</a:t>
            </a:r>
            <a:endParaRPr lang="en-US" altLang="zh-CN" sz="2200" dirty="0" smtClean="0">
              <a:solidFill>
                <a:srgbClr val="0000CC"/>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00" y="1051787"/>
            <a:ext cx="5300209" cy="4943697"/>
          </a:xfrm>
          <a:prstGeom prst="rect">
            <a:avLst/>
          </a:prstGeom>
        </p:spPr>
      </p:pic>
      <p:sp>
        <p:nvSpPr>
          <p:cNvPr id="4" name="矩形 3"/>
          <p:cNvSpPr/>
          <p:nvPr/>
        </p:nvSpPr>
        <p:spPr>
          <a:xfrm>
            <a:off x="284400" y="144000"/>
            <a:ext cx="3347391" cy="553998"/>
          </a:xfrm>
          <a:prstGeom prst="rect">
            <a:avLst/>
          </a:prstGeom>
        </p:spPr>
        <p:txBody>
          <a:bodyPr wrap="none">
            <a:spAutoFit/>
          </a:bodyPr>
          <a:lstStyle/>
          <a:p>
            <a:r>
              <a:rPr lang="zh-CN" altLang="en-US" sz="3000">
                <a:latin typeface="华文楷体" panose="02010600040101010101" pitchFamily="2" charset="-122"/>
                <a:ea typeface="华文楷体" panose="02010600040101010101" pitchFamily="2" charset="-122"/>
              </a:rPr>
              <a:t>一</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课题背景及意义</a:t>
            </a:r>
            <a:endParaRPr lang="zh-CN" altLang="en-US" sz="3000">
              <a:latin typeface="华文楷体" panose="02010600040101010101" pitchFamily="2" charset="-122"/>
              <a:ea typeface="华文楷体" panose="02010600040101010101" pitchFamily="2" charset="-122"/>
            </a:endParaRPr>
          </a:p>
        </p:txBody>
      </p:sp>
      <p:sp>
        <p:nvSpPr>
          <p:cNvPr id="5" name="文本框 4"/>
          <p:cNvSpPr txBox="1"/>
          <p:nvPr/>
        </p:nvSpPr>
        <p:spPr>
          <a:xfrm>
            <a:off x="8525991" y="6388188"/>
            <a:ext cx="498191" cy="372066"/>
          </a:xfrm>
          <a:prstGeom prst="rect">
            <a:avLst/>
          </a:prstGeom>
          <a:noFill/>
        </p:spPr>
        <p:txBody>
          <a:bodyPr wrap="square" rtlCol="0">
            <a:spAutoFit/>
          </a:bodyPr>
          <a:lstStyle/>
          <a:p>
            <a:r>
              <a:rPr lang="en-US" altLang="zh-CN" smtClean="0"/>
              <a:t>1</a:t>
            </a:r>
            <a:endParaRPr lang="zh-CN" altLang="en-US"/>
          </a:p>
        </p:txBody>
      </p:sp>
    </p:spTree>
    <p:extLst>
      <p:ext uri="{BB962C8B-B14F-4D97-AF65-F5344CB8AC3E}">
        <p14:creationId xmlns:p14="http://schemas.microsoft.com/office/powerpoint/2010/main" val="675953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4400" y="144000"/>
            <a:ext cx="3013023" cy="553998"/>
          </a:xfrm>
          <a:prstGeom prst="rect">
            <a:avLst/>
          </a:prstGeom>
          <a:noFill/>
        </p:spPr>
        <p:txBody>
          <a:bodyPr wrap="square" rtlCol="0">
            <a:spAutoFit/>
          </a:bodyPr>
          <a:lstStyle/>
          <a:p>
            <a:r>
              <a:rPr lang="zh-CN" altLang="en-US" sz="3000"/>
              <a:t>四</a:t>
            </a:r>
            <a:r>
              <a:rPr lang="en-US" altLang="zh-CN" sz="3000" smtClean="0"/>
              <a:t>.</a:t>
            </a:r>
            <a:r>
              <a:rPr lang="zh-CN" altLang="en-US" sz="3000"/>
              <a:t>实验结果</a:t>
            </a:r>
          </a:p>
        </p:txBody>
      </p:sp>
      <p:sp>
        <p:nvSpPr>
          <p:cNvPr id="16" name="矩形 15"/>
          <p:cNvSpPr/>
          <p:nvPr/>
        </p:nvSpPr>
        <p:spPr>
          <a:xfrm>
            <a:off x="284400" y="746506"/>
            <a:ext cx="6692118" cy="492443"/>
          </a:xfrm>
          <a:prstGeom prst="rect">
            <a:avLst/>
          </a:prstGeom>
        </p:spPr>
        <p:txBody>
          <a:bodyPr wrap="square">
            <a:spAutoFit/>
          </a:bodyPr>
          <a:lstStyle/>
          <a:p>
            <a:r>
              <a:rPr lang="zh-CN" altLang="en-US" sz="2600" smtClean="0"/>
              <a:t>误差分析</a:t>
            </a:r>
            <a:endParaRPr lang="en-US" altLang="zh-CN" sz="2600"/>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68475" r="613" b="-254"/>
          <a:stretch/>
        </p:blipFill>
        <p:spPr>
          <a:xfrm>
            <a:off x="284400" y="1891510"/>
            <a:ext cx="2632971" cy="4160948"/>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1" r="-666" b="-3117"/>
          <a:stretch/>
        </p:blipFill>
        <p:spPr>
          <a:xfrm>
            <a:off x="3297423" y="1891510"/>
            <a:ext cx="5817548" cy="4313348"/>
          </a:xfrm>
          <a:prstGeom prst="rect">
            <a:avLst/>
          </a:prstGeom>
        </p:spPr>
      </p:pic>
      <p:sp>
        <p:nvSpPr>
          <p:cNvPr id="11" name="矩形 10"/>
          <p:cNvSpPr/>
          <p:nvPr/>
        </p:nvSpPr>
        <p:spPr>
          <a:xfrm>
            <a:off x="284400" y="1260677"/>
            <a:ext cx="1747600" cy="430887"/>
          </a:xfrm>
          <a:prstGeom prst="rect">
            <a:avLst/>
          </a:prstGeom>
        </p:spPr>
        <p:txBody>
          <a:bodyPr wrap="square">
            <a:spAutoFit/>
          </a:bodyPr>
          <a:lstStyle/>
          <a:p>
            <a:r>
              <a:rPr lang="zh-CN" altLang="en-US" sz="2200" smtClean="0"/>
              <a:t>漏检（主要）</a:t>
            </a:r>
            <a:endParaRPr lang="en-US" altLang="zh-CN" sz="2200"/>
          </a:p>
        </p:txBody>
      </p:sp>
      <p:sp>
        <p:nvSpPr>
          <p:cNvPr id="13" name="文本框 12"/>
          <p:cNvSpPr txBox="1"/>
          <p:nvPr/>
        </p:nvSpPr>
        <p:spPr>
          <a:xfrm>
            <a:off x="235488" y="6088559"/>
            <a:ext cx="3394971" cy="769441"/>
          </a:xfrm>
          <a:prstGeom prst="rect">
            <a:avLst/>
          </a:prstGeom>
          <a:noFill/>
        </p:spPr>
        <p:txBody>
          <a:bodyPr wrap="square" rtlCol="0">
            <a:spAutoFit/>
          </a:bodyPr>
          <a:lstStyle/>
          <a:p>
            <a:r>
              <a:rPr lang="zh-CN" altLang="en-US" sz="2200" smtClean="0"/>
              <a:t>版面复杂，</a:t>
            </a:r>
            <a:endParaRPr lang="en-US" altLang="zh-CN" sz="2200" smtClean="0"/>
          </a:p>
          <a:p>
            <a:r>
              <a:rPr lang="zh-CN" altLang="en-US" sz="2200" smtClean="0"/>
              <a:t>关键词在并列的小字部分</a:t>
            </a:r>
            <a:endParaRPr lang="zh-CN" altLang="en-US" sz="2200"/>
          </a:p>
        </p:txBody>
      </p:sp>
      <p:sp>
        <p:nvSpPr>
          <p:cNvPr id="14" name="矩形 13"/>
          <p:cNvSpPr/>
          <p:nvPr/>
        </p:nvSpPr>
        <p:spPr>
          <a:xfrm>
            <a:off x="3831772" y="6150113"/>
            <a:ext cx="4572000" cy="430887"/>
          </a:xfrm>
          <a:prstGeom prst="rect">
            <a:avLst/>
          </a:prstGeom>
        </p:spPr>
        <p:txBody>
          <a:bodyPr>
            <a:spAutoFit/>
          </a:bodyPr>
          <a:lstStyle/>
          <a:p>
            <a:r>
              <a:rPr lang="zh-CN" altLang="en-US" sz="2200" smtClean="0"/>
              <a:t>版面存在一定倾斜，检测能力下降</a:t>
            </a:r>
            <a:endParaRPr lang="en-US" altLang="zh-CN" sz="2200"/>
          </a:p>
        </p:txBody>
      </p:sp>
      <p:sp>
        <p:nvSpPr>
          <p:cNvPr id="23" name="文本框 22"/>
          <p:cNvSpPr txBox="1"/>
          <p:nvPr/>
        </p:nvSpPr>
        <p:spPr>
          <a:xfrm>
            <a:off x="284400" y="1250567"/>
            <a:ext cx="1611086" cy="430887"/>
          </a:xfrm>
          <a:prstGeom prst="rect">
            <a:avLst/>
          </a:prstGeom>
          <a:noFill/>
        </p:spPr>
        <p:txBody>
          <a:bodyPr wrap="square" rtlCol="0">
            <a:spAutoFit/>
          </a:bodyPr>
          <a:lstStyle/>
          <a:p>
            <a:r>
              <a:rPr lang="zh-CN" altLang="en-US" sz="2200" smtClean="0"/>
              <a:t>虚警（次要）</a:t>
            </a:r>
            <a:endParaRPr lang="zh-CN" altLang="en-US" sz="2200"/>
          </a:p>
        </p:txBody>
      </p:sp>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7422" y="1909393"/>
            <a:ext cx="5744977" cy="4157578"/>
          </a:xfrm>
          <a:prstGeom prst="rect">
            <a:avLst/>
          </a:prstGeom>
        </p:spPr>
      </p:pic>
      <p:pic>
        <p:nvPicPr>
          <p:cNvPr id="25" name="图片 24"/>
          <p:cNvPicPr>
            <a:picLocks noChangeAspect="1"/>
          </p:cNvPicPr>
          <p:nvPr/>
        </p:nvPicPr>
        <p:blipFill rotWithShape="1">
          <a:blip r:embed="rId6" cstate="print">
            <a:extLst>
              <a:ext uri="{28A0092B-C50C-407E-A947-70E740481C1C}">
                <a14:useLocalDpi xmlns:a14="http://schemas.microsoft.com/office/drawing/2010/main" val="0"/>
              </a:ext>
            </a:extLst>
          </a:blip>
          <a:srcRect l="75899"/>
          <a:stretch/>
        </p:blipFill>
        <p:spPr>
          <a:xfrm>
            <a:off x="284400" y="1903128"/>
            <a:ext cx="2632971" cy="4149330"/>
          </a:xfrm>
          <a:prstGeom prst="rect">
            <a:avLst/>
          </a:prstGeom>
        </p:spPr>
      </p:pic>
      <p:sp>
        <p:nvSpPr>
          <p:cNvPr id="26" name="矩形 25"/>
          <p:cNvSpPr/>
          <p:nvPr/>
        </p:nvSpPr>
        <p:spPr>
          <a:xfrm>
            <a:off x="235488" y="6105141"/>
            <a:ext cx="4572000" cy="769441"/>
          </a:xfrm>
          <a:prstGeom prst="rect">
            <a:avLst/>
          </a:prstGeom>
        </p:spPr>
        <p:txBody>
          <a:bodyPr>
            <a:spAutoFit/>
          </a:bodyPr>
          <a:lstStyle/>
          <a:p>
            <a:r>
              <a:rPr lang="zh-CN" altLang="en-US" sz="2200" smtClean="0"/>
              <a:t>只定位到字符的一部分，</a:t>
            </a:r>
            <a:endParaRPr lang="en-US" altLang="zh-CN" sz="2200"/>
          </a:p>
          <a:p>
            <a:r>
              <a:rPr lang="zh-CN" altLang="en-US" sz="2200" smtClean="0"/>
              <a:t>该部分恰好为关键词</a:t>
            </a:r>
            <a:endParaRPr lang="zh-CN" altLang="en-US" sz="2200"/>
          </a:p>
        </p:txBody>
      </p:sp>
      <p:sp>
        <p:nvSpPr>
          <p:cNvPr id="27" name="矩形 26"/>
          <p:cNvSpPr/>
          <p:nvPr/>
        </p:nvSpPr>
        <p:spPr>
          <a:xfrm>
            <a:off x="3831772" y="6171811"/>
            <a:ext cx="4416594" cy="430887"/>
          </a:xfrm>
          <a:prstGeom prst="rect">
            <a:avLst/>
          </a:prstGeom>
        </p:spPr>
        <p:txBody>
          <a:bodyPr wrap="none">
            <a:spAutoFit/>
          </a:bodyPr>
          <a:lstStyle/>
          <a:p>
            <a:r>
              <a:rPr lang="zh-CN" altLang="en-US" sz="2200" smtClean="0"/>
              <a:t>两个偏旁距离太近，且部首不清晰</a:t>
            </a:r>
            <a:endParaRPr lang="en-US" altLang="zh-CN" sz="2200"/>
          </a:p>
        </p:txBody>
      </p:sp>
    </p:spTree>
    <p:extLst>
      <p:ext uri="{BB962C8B-B14F-4D97-AF65-F5344CB8AC3E}">
        <p14:creationId xmlns:p14="http://schemas.microsoft.com/office/powerpoint/2010/main" val="89653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1" grpId="0"/>
      <p:bldP spid="11" grpId="1"/>
      <p:bldP spid="13" grpId="0"/>
      <p:bldP spid="13" grpId="1"/>
      <p:bldP spid="14" grpId="0"/>
      <p:bldP spid="14" grpId="1"/>
      <p:bldP spid="23"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400" y="144000"/>
            <a:ext cx="6868959" cy="1508105"/>
          </a:xfrm>
          <a:prstGeom prst="rect">
            <a:avLst/>
          </a:prstGeom>
        </p:spPr>
        <p:txBody>
          <a:bodyPr wrap="square">
            <a:spAutoFit/>
          </a:bodyPr>
          <a:lstStyle/>
          <a:p>
            <a:r>
              <a:rPr lang="zh-CN" altLang="en-US" sz="3000" smtClean="0">
                <a:latin typeface="华文楷体" panose="02010600040101010101" pitchFamily="2" charset="-122"/>
                <a:ea typeface="华文楷体" panose="02010600040101010101" pitchFamily="2" charset="-122"/>
              </a:rPr>
              <a:t>二</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en-US" altLang="zh-CN" sz="2600">
                <a:latin typeface="华文楷体" panose="02010600040101010101" pitchFamily="2" charset="-122"/>
                <a:ea typeface="华文楷体" panose="02010600040101010101" pitchFamily="2" charset="-122"/>
              </a:rPr>
              <a:t>1.</a:t>
            </a:r>
            <a:r>
              <a:rPr lang="zh-CN" altLang="en-US" sz="2600">
                <a:latin typeface="华文楷体" panose="02010600040101010101" pitchFamily="2" charset="-122"/>
                <a:ea typeface="华文楷体" panose="02010600040101010101" pitchFamily="2" charset="-122"/>
              </a:rPr>
              <a:t>二值化</a:t>
            </a:r>
            <a:endParaRPr lang="en-US" altLang="zh-CN" sz="26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4" name="文本框 3"/>
              <p:cNvSpPr txBox="1"/>
              <p:nvPr/>
            </p:nvSpPr>
            <p:spPr>
              <a:xfrm>
                <a:off x="-731225" y="3042054"/>
                <a:ext cx="4253914"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           </m:t>
                      </m:r>
                      <m:r>
                        <a:rPr lang="en-US" altLang="zh-CN" sz="2200" i="1">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d>
                        <m:dPr>
                          <m:ctrlPr>
                            <a:rPr lang="en-US" altLang="zh-CN" sz="2200" i="1">
                              <a:latin typeface="Cambria Math" panose="02040503050406030204" pitchFamily="18" charset="0"/>
                              <a:ea typeface="Cambria Math" panose="02040503050406030204" pitchFamily="18" charset="0"/>
                            </a:rPr>
                          </m:ctrlPr>
                        </m:dPr>
                        <m:e>
                          <m:r>
                            <a:rPr lang="en-US" altLang="zh-CN" sz="2200" i="1">
                              <a:latin typeface="Cambria Math" panose="02040503050406030204" pitchFamily="18" charset="0"/>
                              <a:ea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e>
                      </m:d>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oMath>
                  </m:oMathPara>
                </a14:m>
                <a:endParaRPr lang="en-US" altLang="zh-CN" sz="220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𝐵</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𝐼</m:t>
                          </m:r>
                        </m:e>
                      </m:d>
                      <m:r>
                        <a:rPr lang="en-US" altLang="zh-CN" sz="2200" i="1">
                          <a:latin typeface="Cambria Math" panose="02040503050406030204" pitchFamily="18" charset="0"/>
                        </a:rPr>
                        <m:t>=</m:t>
                      </m:r>
                      <m:r>
                        <a:rPr lang="en-US" altLang="zh-CN" sz="2200" i="1">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𝐼</m:t>
                      </m:r>
                    </m:oMath>
                  </m:oMathPara>
                </a14:m>
                <a:endParaRPr lang="zh-CN" altLang="en-US" sz="2200"/>
              </a:p>
            </p:txBody>
          </p:sp>
        </mc:Choice>
        <mc:Fallback xmlns="">
          <p:sp>
            <p:nvSpPr>
              <p:cNvPr id="4" name="文本框 3"/>
              <p:cNvSpPr txBox="1">
                <a:spLocks noRot="1" noChangeAspect="1" noMove="1" noResize="1" noEditPoints="1" noAdjustHandles="1" noChangeArrowheads="1" noChangeShapeType="1" noTextEdit="1"/>
              </p:cNvSpPr>
              <p:nvPr/>
            </p:nvSpPr>
            <p:spPr>
              <a:xfrm>
                <a:off x="-731225" y="3042054"/>
                <a:ext cx="4253914" cy="769441"/>
              </a:xfrm>
              <a:prstGeom prst="rect">
                <a:avLst/>
              </a:prstGeom>
              <a:blipFill>
                <a:blip r:embed="rId3"/>
                <a:stretch>
                  <a:fillRect/>
                </a:stretch>
              </a:blipFill>
            </p:spPr>
            <p:txBody>
              <a:bodyPr/>
              <a:lstStyle/>
              <a:p>
                <a:r>
                  <a:rPr lang="zh-CN" altLang="en-US">
                    <a:noFill/>
                  </a:rPr>
                  <a:t> </a:t>
                </a:r>
              </a:p>
            </p:txBody>
          </p:sp>
        </mc:Fallback>
      </mc:AlternateContent>
      <p:sp>
        <p:nvSpPr>
          <p:cNvPr id="5" name="文本框 4"/>
          <p:cNvSpPr txBox="1"/>
          <p:nvPr/>
        </p:nvSpPr>
        <p:spPr>
          <a:xfrm>
            <a:off x="284400" y="4139615"/>
            <a:ext cx="6594764" cy="2123658"/>
          </a:xfrm>
          <a:prstGeom prst="rect">
            <a:avLst/>
          </a:prstGeom>
          <a:noFill/>
        </p:spPr>
        <p:txBody>
          <a:bodyPr wrap="square" rtlCol="0">
            <a:spAutoFit/>
          </a:bodyPr>
          <a:lstStyle/>
          <a:p>
            <a:pPr>
              <a:lnSpc>
                <a:spcPct val="120000"/>
              </a:lnSpc>
            </a:pPr>
            <a:r>
              <a:rPr lang="zh-CN" altLang="en-US" sz="2200"/>
              <a:t>顶帽变换</a:t>
            </a:r>
            <a:endParaRPr lang="en-US" altLang="zh-CN" sz="2200"/>
          </a:p>
          <a:p>
            <a:pPr>
              <a:lnSpc>
                <a:spcPct val="120000"/>
              </a:lnSpc>
            </a:pPr>
            <a:r>
              <a:rPr lang="zh-CN" altLang="en-US" sz="2200"/>
              <a:t>可以提取出图像中比周围区域暗的物体（</a:t>
            </a:r>
            <a:r>
              <a:rPr lang="zh-CN" altLang="en-US" sz="2200" smtClean="0"/>
              <a:t>字符</a:t>
            </a:r>
            <a:r>
              <a:rPr lang="zh-CN" altLang="en-US" sz="2200"/>
              <a:t>笔画</a:t>
            </a:r>
            <a:r>
              <a:rPr lang="zh-CN" altLang="en-US" sz="2200" smtClean="0"/>
              <a:t>）</a:t>
            </a:r>
            <a:endParaRPr lang="en-US" altLang="zh-CN" sz="2200"/>
          </a:p>
          <a:p>
            <a:pPr marL="285750" indent="-285750">
              <a:lnSpc>
                <a:spcPct val="120000"/>
              </a:lnSpc>
              <a:buFont typeface="Wingdings" panose="05000000000000000000" pitchFamily="2" charset="2"/>
              <a:buChar char="l"/>
            </a:pPr>
            <a:r>
              <a:rPr lang="zh-CN" altLang="en-US" sz="2200"/>
              <a:t>充分利用了图像的局部信息</a:t>
            </a:r>
            <a:endParaRPr lang="en-US" altLang="zh-CN" sz="2200"/>
          </a:p>
          <a:p>
            <a:pPr marL="285750" indent="-285750">
              <a:lnSpc>
                <a:spcPct val="120000"/>
              </a:lnSpc>
              <a:buFont typeface="Wingdings" panose="05000000000000000000" pitchFamily="2" charset="2"/>
              <a:buChar char="l"/>
            </a:pPr>
            <a:r>
              <a:rPr lang="zh-CN" altLang="en-US" sz="2200"/>
              <a:t>使得整个图像的像素值趋近于一个双峰的分布，更加符合</a:t>
            </a:r>
            <a:r>
              <a:rPr lang="en-US" altLang="zh-CN" sz="2200"/>
              <a:t>Ostu </a:t>
            </a:r>
            <a:r>
              <a:rPr lang="zh-CN" altLang="en-US" sz="2200"/>
              <a:t>算法的假设</a:t>
            </a:r>
          </a:p>
        </p:txBody>
      </p:sp>
      <p:sp>
        <p:nvSpPr>
          <p:cNvPr id="3" name="文本框 2"/>
          <p:cNvSpPr txBox="1"/>
          <p:nvPr/>
        </p:nvSpPr>
        <p:spPr>
          <a:xfrm>
            <a:off x="284400" y="1210540"/>
            <a:ext cx="6748758" cy="1643527"/>
          </a:xfrm>
          <a:prstGeom prst="rect">
            <a:avLst/>
          </a:prstGeom>
          <a:noFill/>
        </p:spPr>
        <p:txBody>
          <a:bodyPr wrap="square" rtlCol="0">
            <a:spAutoFit/>
          </a:bodyPr>
          <a:lstStyle/>
          <a:p>
            <a:pPr>
              <a:lnSpc>
                <a:spcPct val="120000"/>
              </a:lnSpc>
            </a:pPr>
            <a:r>
              <a:rPr lang="zh-CN" altLang="en-US" sz="2200">
                <a:latin typeface="华文楷体" panose="02010600040101010101" pitchFamily="2" charset="-122"/>
                <a:ea typeface="华文楷体" panose="02010600040101010101" pitchFamily="2" charset="-122"/>
              </a:rPr>
              <a:t>先使用基于图像局部信息的顶帽变化对图像进行增强，之后再使用</a:t>
            </a:r>
            <a:r>
              <a:rPr lang="en-US" altLang="zh-CN" sz="2200">
                <a:latin typeface="华文楷体" panose="02010600040101010101" pitchFamily="2" charset="-122"/>
                <a:ea typeface="华文楷体" panose="02010600040101010101" pitchFamily="2" charset="-122"/>
              </a:rPr>
              <a:t>Ostu </a:t>
            </a:r>
            <a:r>
              <a:rPr lang="zh-CN" altLang="en-US" sz="2200">
                <a:latin typeface="华文楷体" panose="02010600040101010101" pitchFamily="2" charset="-122"/>
                <a:ea typeface="华文楷体" panose="02010600040101010101" pitchFamily="2" charset="-122"/>
              </a:rPr>
              <a:t>算法进行二值化。</a:t>
            </a:r>
            <a:endParaRPr lang="en-US" altLang="zh-CN" sz="2200">
              <a:latin typeface="华文楷体" panose="02010600040101010101" pitchFamily="2" charset="-122"/>
              <a:ea typeface="华文楷体" panose="02010600040101010101" pitchFamily="2" charset="-122"/>
            </a:endParaRPr>
          </a:p>
          <a:p>
            <a:pPr>
              <a:lnSpc>
                <a:spcPct val="120000"/>
              </a:lnSpc>
            </a:pPr>
            <a:endParaRPr lang="en-US" altLang="zh-CN">
              <a:latin typeface="华文楷体" panose="02010600040101010101" pitchFamily="2" charset="-122"/>
              <a:ea typeface="华文楷体" panose="02010600040101010101" pitchFamily="2" charset="-122"/>
            </a:endParaRPr>
          </a:p>
          <a:p>
            <a:pPr>
              <a:lnSpc>
                <a:spcPct val="120000"/>
              </a:lnSpc>
            </a:pPr>
            <a:r>
              <a:rPr lang="zh-CN" altLang="en-US" sz="2200">
                <a:latin typeface="华文楷体" panose="02010600040101010101" pitchFamily="2" charset="-122"/>
                <a:ea typeface="华文楷体" panose="02010600040101010101" pitchFamily="2" charset="-122"/>
              </a:rPr>
              <a:t>顶帽变化定义</a:t>
            </a:r>
            <a:r>
              <a:rPr lang="zh-CN" altLang="en-US" sz="2200" smtClean="0">
                <a:latin typeface="华文楷体" panose="02010600040101010101" pitchFamily="2" charset="-122"/>
                <a:ea typeface="华文楷体" panose="02010600040101010101" pitchFamily="2" charset="-122"/>
              </a:rPr>
              <a:t>：</a:t>
            </a:r>
            <a:endParaRPr lang="en-US" altLang="zh-CN" sz="2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748523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a:spLocks/>
          </p:cNvSpPr>
          <p:nvPr/>
        </p:nvSpPr>
        <p:spPr>
          <a:xfrm>
            <a:off x="284400" y="780340"/>
            <a:ext cx="4650309" cy="5644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smtClean="0">
                <a:latin typeface="华文楷体" panose="02010600040101010101" pitchFamily="2" charset="-122"/>
                <a:ea typeface="华文楷体" panose="02010600040101010101" pitchFamily="2" charset="-122"/>
              </a:rPr>
              <a:t>关键</a:t>
            </a:r>
            <a:r>
              <a:rPr lang="zh-CN" altLang="en-US" sz="2800" dirty="0">
                <a:latin typeface="华文楷体" panose="02010600040101010101" pitchFamily="2" charset="-122"/>
                <a:ea typeface="华文楷体" panose="02010600040101010101" pitchFamily="2" charset="-122"/>
              </a:rPr>
              <a:t>词</a:t>
            </a:r>
            <a:r>
              <a:rPr lang="zh-CN" altLang="en-US" sz="2800" dirty="0" smtClean="0">
                <a:latin typeface="华文楷体" panose="02010600040101010101" pitchFamily="2" charset="-122"/>
                <a:ea typeface="华文楷体" panose="02010600040101010101" pitchFamily="2" charset="-122"/>
              </a:rPr>
              <a:t>检索</a:t>
            </a:r>
            <a:r>
              <a:rPr lang="en-US" altLang="zh-CN" sz="2800" dirty="0" smtClean="0">
                <a:latin typeface="华文楷体" panose="02010600040101010101" pitchFamily="2" charset="-122"/>
                <a:ea typeface="华文楷体" panose="02010600040101010101" pitchFamily="2" charset="-122"/>
              </a:rPr>
              <a:t>(Keyword Spotting)</a:t>
            </a:r>
            <a:endParaRPr lang="zh-CN" altLang="en-US" sz="2800" dirty="0">
              <a:latin typeface="华文楷体" panose="02010600040101010101" pitchFamily="2" charset="-122"/>
              <a:ea typeface="华文楷体" panose="02010600040101010101" pitchFamily="2" charset="-122"/>
            </a:endParaRPr>
          </a:p>
        </p:txBody>
      </p:sp>
      <p:sp>
        <p:nvSpPr>
          <p:cNvPr id="24" name="矩形 23"/>
          <p:cNvSpPr/>
          <p:nvPr/>
        </p:nvSpPr>
        <p:spPr>
          <a:xfrm>
            <a:off x="284400" y="144000"/>
            <a:ext cx="2193229" cy="553998"/>
          </a:xfrm>
          <a:prstGeom prst="rect">
            <a:avLst/>
          </a:prstGeom>
        </p:spPr>
        <p:txBody>
          <a:bodyPr wrap="none">
            <a:spAutoFit/>
          </a:bodyPr>
          <a:lstStyle/>
          <a:p>
            <a:r>
              <a:rPr lang="zh-CN" altLang="en-US" sz="3000" smtClean="0">
                <a:latin typeface="华文楷体" panose="02010600040101010101" pitchFamily="2" charset="-122"/>
                <a:ea typeface="华文楷体" panose="02010600040101010101" pitchFamily="2" charset="-122"/>
              </a:rPr>
              <a:t>二</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文献综述</a:t>
            </a:r>
            <a:endParaRPr lang="zh-CN" altLang="en-US" sz="3000">
              <a:latin typeface="华文楷体" panose="02010600040101010101" pitchFamily="2" charset="-122"/>
              <a:ea typeface="华文楷体" panose="02010600040101010101" pitchFamily="2" charset="-122"/>
            </a:endParaRPr>
          </a:p>
        </p:txBody>
      </p:sp>
      <p:sp>
        <p:nvSpPr>
          <p:cNvPr id="26" name="文本框 25"/>
          <p:cNvSpPr txBox="1"/>
          <p:nvPr/>
        </p:nvSpPr>
        <p:spPr>
          <a:xfrm>
            <a:off x="284400" y="1344774"/>
            <a:ext cx="9060711" cy="4210383"/>
          </a:xfrm>
          <a:prstGeom prst="rect">
            <a:avLst/>
          </a:prstGeom>
          <a:noFill/>
        </p:spPr>
        <p:txBody>
          <a:bodyPr wrap="square" rtlCol="0">
            <a:spAutoFit/>
          </a:bodyPr>
          <a:lstStyle/>
          <a:p>
            <a:pPr>
              <a:lnSpc>
                <a:spcPct val="120000"/>
              </a:lnSpc>
            </a:pPr>
            <a:r>
              <a:rPr lang="en-US" altLang="zh-CN" sz="2600" smtClean="0">
                <a:solidFill>
                  <a:schemeClr val="tx1">
                    <a:lumMod val="85000"/>
                    <a:lumOff val="15000"/>
                  </a:schemeClr>
                </a:solidFill>
                <a:latin typeface="华文楷体" panose="02010600040101010101" pitchFamily="2" charset="-122"/>
                <a:ea typeface="华文楷体" panose="02010600040101010101" pitchFamily="2" charset="-122"/>
              </a:rPr>
              <a:t>1.</a:t>
            </a:r>
            <a:r>
              <a:rPr lang="zh-CN" altLang="en-US" sz="2600" smtClean="0">
                <a:solidFill>
                  <a:schemeClr val="tx1">
                    <a:lumMod val="85000"/>
                    <a:lumOff val="15000"/>
                  </a:schemeClr>
                </a:solidFill>
                <a:latin typeface="华文楷体" panose="02010600040101010101" pitchFamily="2" charset="-122"/>
                <a:ea typeface="华文楷体" panose="02010600040101010101" pitchFamily="2" charset="-122"/>
              </a:rPr>
              <a:t>基于局部特征</a:t>
            </a:r>
            <a:r>
              <a:rPr lang="en-US" altLang="zh-CN" sz="2600" smtClean="0">
                <a:solidFill>
                  <a:schemeClr val="tx1">
                    <a:lumMod val="85000"/>
                    <a:lumOff val="15000"/>
                  </a:schemeClr>
                </a:solidFill>
                <a:latin typeface="华文楷体" panose="02010600040101010101" pitchFamily="2" charset="-122"/>
                <a:ea typeface="华文楷体" panose="02010600040101010101" pitchFamily="2" charset="-122"/>
              </a:rPr>
              <a:t>[1, 2]</a:t>
            </a:r>
          </a:p>
          <a:p>
            <a:pPr marL="285750" indent="-28575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已分割的文档</a:t>
            </a:r>
            <a:endParaRPr lang="en-US" altLang="zh-CN" sz="2200" smtClean="0">
              <a:latin typeface="华文楷体" panose="02010600040101010101" pitchFamily="2" charset="-122"/>
              <a:ea typeface="华文楷体" panose="02010600040101010101" pitchFamily="2" charset="-122"/>
            </a:endParaRPr>
          </a:p>
          <a:p>
            <a:pPr marL="285750" indent="-28575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人为设计的特征</a:t>
            </a:r>
            <a:endParaRPr lang="en-US" altLang="zh-CN" sz="2200" smtClean="0">
              <a:latin typeface="华文楷体" panose="02010600040101010101" pitchFamily="2" charset="-122"/>
              <a:ea typeface="华文楷体" panose="02010600040101010101" pitchFamily="2" charset="-122"/>
            </a:endParaRPr>
          </a:p>
          <a:p>
            <a:pPr marL="285750" indent="-28575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只支持示例查询</a:t>
            </a:r>
            <a:endParaRPr lang="en-US" altLang="zh-CN" sz="2200" smtClean="0">
              <a:latin typeface="华文楷体" panose="02010600040101010101" pitchFamily="2" charset="-122"/>
              <a:ea typeface="华文楷体" panose="02010600040101010101" pitchFamily="2" charset="-122"/>
            </a:endParaRPr>
          </a:p>
          <a:p>
            <a:pPr>
              <a:lnSpc>
                <a:spcPct val="120000"/>
              </a:lnSpc>
            </a:pPr>
            <a:r>
              <a:rPr lang="en-US" altLang="zh-CN" sz="2400" smtClean="0">
                <a:solidFill>
                  <a:schemeClr val="tx1">
                    <a:lumMod val="85000"/>
                    <a:lumOff val="15000"/>
                  </a:schemeClr>
                </a:solidFill>
                <a:latin typeface="华文楷体" panose="02010600040101010101" pitchFamily="2" charset="-122"/>
                <a:ea typeface="华文楷体" panose="02010600040101010101" pitchFamily="2" charset="-122"/>
              </a:rPr>
              <a:t>2</a:t>
            </a:r>
            <a:r>
              <a:rPr lang="en-US" altLang="zh-CN" sz="2800" smtClean="0">
                <a:solidFill>
                  <a:schemeClr val="tx1">
                    <a:lumMod val="85000"/>
                    <a:lumOff val="15000"/>
                  </a:schemeClr>
                </a:solidFill>
                <a:latin typeface="华文楷体" panose="02010600040101010101" pitchFamily="2" charset="-122"/>
                <a:ea typeface="华文楷体" panose="02010600040101010101" pitchFamily="2" charset="-122"/>
              </a:rPr>
              <a:t>.</a:t>
            </a:r>
            <a:r>
              <a:rPr lang="zh-CN" altLang="en-US" sz="2600" smtClean="0">
                <a:solidFill>
                  <a:schemeClr val="tx1">
                    <a:lumMod val="85000"/>
                    <a:lumOff val="15000"/>
                  </a:schemeClr>
                </a:solidFill>
                <a:latin typeface="华文楷体" panose="02010600040101010101" pitchFamily="2" charset="-122"/>
                <a:ea typeface="华文楷体" panose="02010600040101010101" pitchFamily="2" charset="-122"/>
              </a:rPr>
              <a:t>基于特征嵌入</a:t>
            </a:r>
            <a:r>
              <a:rPr lang="en-US" altLang="zh-CN" sz="2600" smtClean="0">
                <a:solidFill>
                  <a:schemeClr val="tx1">
                    <a:lumMod val="85000"/>
                    <a:lumOff val="15000"/>
                  </a:schemeClr>
                </a:solidFill>
                <a:latin typeface="华文楷体" panose="02010600040101010101" pitchFamily="2" charset="-122"/>
                <a:ea typeface="华文楷体" panose="02010600040101010101" pitchFamily="2" charset="-122"/>
              </a:rPr>
              <a:t>[3]</a:t>
            </a:r>
          </a:p>
          <a:p>
            <a:pPr marL="342900" indent="-34290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特征嵌入</a:t>
            </a:r>
            <a:endParaRPr lang="en-US" altLang="zh-CN" sz="2200" smtClean="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共同子空间回归</a:t>
            </a:r>
            <a:endParaRPr lang="en-US" altLang="zh-CN" sz="2200" smtClean="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支持两种查询方法</a:t>
            </a:r>
            <a:endParaRPr lang="en-US" altLang="zh-CN" sz="2200" smtClean="0">
              <a:latin typeface="华文楷体" panose="02010600040101010101" pitchFamily="2" charset="-122"/>
              <a:ea typeface="华文楷体" panose="02010600040101010101" pitchFamily="2" charset="-122"/>
            </a:endParaRPr>
          </a:p>
          <a:p>
            <a:pPr>
              <a:lnSpc>
                <a:spcPct val="120000"/>
              </a:lnSpc>
            </a:pPr>
            <a:endParaRPr lang="en-US" altLang="zh-CN" sz="2200" smtClean="0">
              <a:latin typeface="华文楷体" panose="02010600040101010101" pitchFamily="2" charset="-122"/>
              <a:ea typeface="华文楷体" panose="02010600040101010101" pitchFamily="2" charset="-122"/>
            </a:endParaRPr>
          </a:p>
          <a:p>
            <a:endParaRPr lang="zh-CN" altLang="en-US" dirty="0"/>
          </a:p>
        </p:txBody>
      </p:sp>
      <p:sp>
        <p:nvSpPr>
          <p:cNvPr id="4" name="矩形 3"/>
          <p:cNvSpPr/>
          <p:nvPr/>
        </p:nvSpPr>
        <p:spPr>
          <a:xfrm>
            <a:off x="284400" y="5216935"/>
            <a:ext cx="4572000" cy="1384995"/>
          </a:xfrm>
          <a:prstGeom prst="rect">
            <a:avLst/>
          </a:prstGeom>
        </p:spPr>
        <p:txBody>
          <a:bodyPr>
            <a:spAutoFit/>
          </a:bodyPr>
          <a:lstStyle/>
          <a:p>
            <a:pPr>
              <a:lnSpc>
                <a:spcPct val="120000"/>
              </a:lnSpc>
            </a:pPr>
            <a:r>
              <a:rPr lang="en-US" altLang="zh-CN" sz="2600">
                <a:solidFill>
                  <a:schemeClr val="tx1">
                    <a:lumMod val="85000"/>
                    <a:lumOff val="15000"/>
                  </a:schemeClr>
                </a:solidFill>
                <a:latin typeface="华文楷体" panose="02010600040101010101" pitchFamily="2" charset="-122"/>
                <a:ea typeface="华文楷体" panose="02010600040101010101" pitchFamily="2" charset="-122"/>
              </a:rPr>
              <a:t>3.</a:t>
            </a:r>
            <a:r>
              <a:rPr lang="zh-CN" altLang="en-US" sz="2600">
                <a:solidFill>
                  <a:schemeClr val="tx1">
                    <a:lumMod val="85000"/>
                    <a:lumOff val="15000"/>
                  </a:schemeClr>
                </a:solidFill>
                <a:latin typeface="华文楷体" panose="02010600040101010101" pitchFamily="2" charset="-122"/>
                <a:ea typeface="华文楷体" panose="02010600040101010101" pitchFamily="2" charset="-122"/>
              </a:rPr>
              <a:t>基于深度学习</a:t>
            </a:r>
            <a:r>
              <a:rPr lang="en-US" altLang="zh-CN" sz="2600">
                <a:solidFill>
                  <a:schemeClr val="tx1">
                    <a:lumMod val="85000"/>
                    <a:lumOff val="15000"/>
                  </a:schemeClr>
                </a:solidFill>
                <a:latin typeface="华文楷体" panose="02010600040101010101" pitchFamily="2" charset="-122"/>
                <a:ea typeface="华文楷体" panose="02010600040101010101" pitchFamily="2" charset="-122"/>
              </a:rPr>
              <a:t>[4,5,6]</a:t>
            </a:r>
          </a:p>
          <a:p>
            <a:pPr marL="342900" indent="-342900">
              <a:lnSpc>
                <a:spcPct val="120000"/>
              </a:lnSpc>
              <a:buFont typeface="Wingdings" panose="05000000000000000000" pitchFamily="2" charset="2"/>
              <a:buChar char="l"/>
            </a:pPr>
            <a:r>
              <a:rPr lang="en-US" altLang="zh-CN" sz="2200">
                <a:latin typeface="华文楷体" panose="02010600040101010101" pitchFamily="2" charset="-122"/>
                <a:ea typeface="华文楷体" panose="02010600040101010101" pitchFamily="2" charset="-122"/>
              </a:rPr>
              <a:t>CNN</a:t>
            </a:r>
            <a:r>
              <a:rPr lang="zh-CN" altLang="en-US" sz="2200">
                <a:latin typeface="华文楷体" panose="02010600040101010101" pitchFamily="2" charset="-122"/>
                <a:ea typeface="华文楷体" panose="02010600040101010101" pitchFamily="2" charset="-122"/>
              </a:rPr>
              <a:t>提取特征</a:t>
            </a:r>
            <a:endParaRPr lang="en-US" altLang="zh-CN" sz="220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200">
                <a:latin typeface="华文楷体" panose="02010600040101010101" pitchFamily="2" charset="-122"/>
                <a:ea typeface="华文楷体" panose="02010600040101010101" pitchFamily="2" charset="-122"/>
              </a:rPr>
              <a:t>端到端的训练</a:t>
            </a:r>
            <a:endParaRPr lang="en-US" altLang="zh-CN" sz="2200" dirty="0">
              <a:latin typeface="华文楷体" panose="02010600040101010101" pitchFamily="2" charset="-122"/>
              <a:ea typeface="华文楷体" panose="02010600040101010101" pitchFamily="2" charset="-122"/>
            </a:endParaRPr>
          </a:p>
        </p:txBody>
      </p:sp>
      <p:pic>
        <p:nvPicPr>
          <p:cNvPr id="28" name="图片 2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059" y="2623867"/>
            <a:ext cx="5681836" cy="2745468"/>
          </a:xfrm>
          <a:prstGeom prst="rect">
            <a:avLst/>
          </a:prstGeom>
        </p:spPr>
      </p:pic>
      <p:sp>
        <p:nvSpPr>
          <p:cNvPr id="7" name="文本框 6"/>
          <p:cNvSpPr txBox="1"/>
          <p:nvPr/>
        </p:nvSpPr>
        <p:spPr>
          <a:xfrm>
            <a:off x="8525991" y="6388188"/>
            <a:ext cx="498191" cy="372066"/>
          </a:xfrm>
          <a:prstGeom prst="rect">
            <a:avLst/>
          </a:prstGeom>
          <a:noFill/>
        </p:spPr>
        <p:txBody>
          <a:bodyPr wrap="square" rtlCol="0">
            <a:spAutoFit/>
          </a:bodyPr>
          <a:lstStyle/>
          <a:p>
            <a:r>
              <a:rPr lang="en-US" altLang="zh-CN" smtClean="0"/>
              <a:t>2</a:t>
            </a:r>
            <a:endParaRPr lang="zh-CN" altLang="en-US"/>
          </a:p>
        </p:txBody>
      </p:sp>
    </p:spTree>
    <p:extLst>
      <p:ext uri="{BB962C8B-B14F-4D97-AF65-F5344CB8AC3E}">
        <p14:creationId xmlns:p14="http://schemas.microsoft.com/office/powerpoint/2010/main" val="966722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273878" y="3848046"/>
            <a:ext cx="1714070" cy="691620"/>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r>
              <a:rPr lang="zh-CN" altLang="en-US" sz="2000">
                <a:latin typeface="华文楷体" panose="02010600040101010101" pitchFamily="2" charset="-122"/>
                <a:ea typeface="华文楷体" panose="02010600040101010101" pitchFamily="2" charset="-122"/>
              </a:rPr>
              <a:t> 关键词</a:t>
            </a:r>
            <a:endParaRPr lang="en-US" altLang="zh-CN" sz="2000">
              <a:latin typeface="华文楷体" panose="02010600040101010101" pitchFamily="2" charset="-122"/>
              <a:ea typeface="华文楷体" panose="02010600040101010101" pitchFamily="2" charset="-122"/>
            </a:endParaRPr>
          </a:p>
          <a:p>
            <a:r>
              <a:rPr lang="zh-CN" altLang="en-US" sz="2000">
                <a:latin typeface="华文楷体" panose="02010600040101010101" pitchFamily="2" charset="-122"/>
                <a:ea typeface="华文楷体" panose="02010600040101010101" pitchFamily="2" charset="-122"/>
              </a:rPr>
              <a:t>示例</a:t>
            </a:r>
            <a:r>
              <a:rPr lang="zh-CN" altLang="en-US" sz="2000" dirty="0">
                <a:latin typeface="华文楷体" panose="02010600040101010101" pitchFamily="2" charset="-122"/>
                <a:ea typeface="华文楷体" panose="02010600040101010101" pitchFamily="2" charset="-122"/>
              </a:rPr>
              <a:t>图片</a:t>
            </a:r>
          </a:p>
        </p:txBody>
      </p:sp>
      <p:sp>
        <p:nvSpPr>
          <p:cNvPr id="3" name="椭圆 2"/>
          <p:cNvSpPr/>
          <p:nvPr/>
        </p:nvSpPr>
        <p:spPr>
          <a:xfrm>
            <a:off x="284400" y="1645216"/>
            <a:ext cx="1749600" cy="806400"/>
          </a:xfrm>
          <a:prstGeom prst="ellipse">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古籍文档图片集合</a:t>
            </a:r>
          </a:p>
        </p:txBody>
      </p:sp>
      <p:sp>
        <p:nvSpPr>
          <p:cNvPr id="4" name="矩形 3"/>
          <p:cNvSpPr/>
          <p:nvPr/>
        </p:nvSpPr>
        <p:spPr>
          <a:xfrm>
            <a:off x="3823434" y="1797204"/>
            <a:ext cx="945600" cy="501040"/>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n w="0"/>
                <a:solidFill>
                  <a:schemeClr val="tx1"/>
                </a:solidFill>
                <a:latin typeface="华文楷体" panose="02010600040101010101" pitchFamily="2" charset="-122"/>
                <a:ea typeface="华文楷体" panose="02010600040101010101" pitchFamily="2" charset="-122"/>
              </a:rPr>
              <a:t>定位器</a:t>
            </a:r>
          </a:p>
        </p:txBody>
      </p:sp>
      <p:sp>
        <p:nvSpPr>
          <p:cNvPr id="5" name="文本框 4"/>
          <p:cNvSpPr txBox="1"/>
          <p:nvPr/>
        </p:nvSpPr>
        <p:spPr>
          <a:xfrm>
            <a:off x="349178" y="876268"/>
            <a:ext cx="4631519" cy="4154984"/>
          </a:xfrm>
          <a:prstGeom prst="rect">
            <a:avLst/>
          </a:prstGeom>
          <a:noFill/>
        </p:spPr>
        <p:txBody>
          <a:bodyPr wrap="square" rtlCol="0">
            <a:spAutoFit/>
          </a:bodyPr>
          <a:lstStyle/>
          <a:p>
            <a:pPr marL="342900" indent="-342900">
              <a:buFont typeface="Wingdings" panose="05000000000000000000" pitchFamily="2" charset="2"/>
              <a:buChar char="l"/>
            </a:pPr>
            <a:r>
              <a:rPr lang="zh-CN" altLang="en-US" sz="2200" dirty="0">
                <a:latin typeface="华文楷体" panose="02010600040101010101" pitchFamily="2" charset="-122"/>
                <a:ea typeface="华文楷体" panose="02010600040101010101" pitchFamily="2" charset="-122"/>
              </a:rPr>
              <a:t>建立索引</a:t>
            </a:r>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l"/>
            </a:pPr>
            <a:r>
              <a:rPr lang="zh-CN" altLang="en-US" sz="2200" dirty="0">
                <a:latin typeface="华文楷体" panose="02010600040101010101" pitchFamily="2" charset="-122"/>
                <a:ea typeface="华文楷体" panose="02010600040101010101" pitchFamily="2" charset="-122"/>
              </a:rPr>
              <a:t>生成标签</a:t>
            </a:r>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l"/>
            </a:pPr>
            <a:r>
              <a:rPr lang="zh-CN" altLang="en-US" sz="2200" dirty="0">
                <a:latin typeface="华文楷体" panose="02010600040101010101" pitchFamily="2" charset="-122"/>
                <a:ea typeface="华文楷体" panose="02010600040101010101" pitchFamily="2" charset="-122"/>
              </a:rPr>
              <a:t>检索匹配</a:t>
            </a:r>
            <a:endParaRPr lang="en-US" altLang="zh-CN" sz="2200" dirty="0">
              <a:latin typeface="华文楷体" panose="02010600040101010101" pitchFamily="2" charset="-122"/>
              <a:ea typeface="华文楷体" panose="02010600040101010101" pitchFamily="2" charset="-122"/>
            </a:endParaRPr>
          </a:p>
        </p:txBody>
      </p:sp>
      <p:sp>
        <p:nvSpPr>
          <p:cNvPr id="6" name="椭圆 5"/>
          <p:cNvSpPr/>
          <p:nvPr/>
        </p:nvSpPr>
        <p:spPr>
          <a:xfrm>
            <a:off x="6664700" y="1615769"/>
            <a:ext cx="1837185" cy="865294"/>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smtClean="0">
                <a:latin typeface="华文楷体" panose="02010600040101010101" pitchFamily="2" charset="-122"/>
                <a:ea typeface="华文楷体" panose="02010600040101010101" pitchFamily="2" charset="-122"/>
              </a:rPr>
              <a:t>页码坐标</a:t>
            </a:r>
            <a:endParaRPr lang="en-US" altLang="zh-CN" sz="2000" smtClean="0">
              <a:latin typeface="华文楷体" panose="02010600040101010101" pitchFamily="2" charset="-122"/>
              <a:ea typeface="华文楷体" panose="02010600040101010101" pitchFamily="2" charset="-122"/>
            </a:endParaRPr>
          </a:p>
          <a:p>
            <a:pPr algn="ctr"/>
            <a:r>
              <a:rPr lang="zh-CN" altLang="en-US" sz="2000" smtClean="0">
                <a:latin typeface="华文楷体" panose="02010600040101010101" pitchFamily="2" charset="-122"/>
                <a:ea typeface="华文楷体" panose="02010600040101010101" pitchFamily="2" charset="-122"/>
              </a:rPr>
              <a:t>类别索引</a:t>
            </a:r>
            <a:endParaRPr lang="zh-CN" altLang="en-US" sz="2000" dirty="0">
              <a:latin typeface="华文楷体" panose="02010600040101010101" pitchFamily="2" charset="-122"/>
              <a:ea typeface="华文楷体" panose="02010600040101010101" pitchFamily="2" charset="-122"/>
            </a:endParaRPr>
          </a:p>
        </p:txBody>
      </p:sp>
      <p:sp>
        <p:nvSpPr>
          <p:cNvPr id="7" name="文本框 6"/>
          <p:cNvSpPr txBox="1"/>
          <p:nvPr/>
        </p:nvSpPr>
        <p:spPr>
          <a:xfrm>
            <a:off x="737949" y="2950131"/>
            <a:ext cx="794479" cy="430887"/>
          </a:xfrm>
          <a:prstGeom prst="rect">
            <a:avLst/>
          </a:prstGeom>
          <a:noFill/>
        </p:spPr>
        <p:txBody>
          <a:bodyPr wrap="square" rtlCol="0">
            <a:spAutoFit/>
          </a:bodyPr>
          <a:lstStyle/>
          <a:p>
            <a:r>
              <a:rPr lang="en-US" altLang="zh-CN" sz="2200" dirty="0">
                <a:latin typeface="华文楷体" panose="02010600040101010101" pitchFamily="2" charset="-122"/>
                <a:ea typeface="华文楷体" panose="02010600040101010101" pitchFamily="2" charset="-122"/>
              </a:rPr>
              <a:t>QBS</a:t>
            </a:r>
            <a:endParaRPr lang="zh-CN" altLang="en-US" sz="2200" dirty="0">
              <a:latin typeface="华文楷体" panose="02010600040101010101" pitchFamily="2" charset="-122"/>
              <a:ea typeface="华文楷体" panose="02010600040101010101" pitchFamily="2" charset="-122"/>
            </a:endParaRPr>
          </a:p>
        </p:txBody>
      </p:sp>
      <p:sp>
        <p:nvSpPr>
          <p:cNvPr id="8" name="文本框 7"/>
          <p:cNvSpPr txBox="1"/>
          <p:nvPr/>
        </p:nvSpPr>
        <p:spPr>
          <a:xfrm>
            <a:off x="738331" y="3879771"/>
            <a:ext cx="987824" cy="430887"/>
          </a:xfrm>
          <a:prstGeom prst="rect">
            <a:avLst/>
          </a:prstGeom>
          <a:noFill/>
        </p:spPr>
        <p:txBody>
          <a:bodyPr wrap="square" rtlCol="0">
            <a:spAutoFit/>
          </a:bodyPr>
          <a:lstStyle/>
          <a:p>
            <a:r>
              <a:rPr lang="en-US" altLang="zh-CN" sz="2200" dirty="0">
                <a:latin typeface="华文楷体" panose="02010600040101010101" pitchFamily="2" charset="-122"/>
                <a:ea typeface="华文楷体" panose="02010600040101010101" pitchFamily="2" charset="-122"/>
              </a:rPr>
              <a:t>QBE</a:t>
            </a:r>
            <a:endParaRPr lang="zh-CN" altLang="en-US" sz="2200" dirty="0">
              <a:latin typeface="华文楷体" panose="02010600040101010101" pitchFamily="2" charset="-122"/>
              <a:ea typeface="华文楷体" panose="02010600040101010101" pitchFamily="2" charset="-122"/>
            </a:endParaRPr>
          </a:p>
        </p:txBody>
      </p:sp>
      <p:sp>
        <p:nvSpPr>
          <p:cNvPr id="9" name="椭圆 8"/>
          <p:cNvSpPr/>
          <p:nvPr/>
        </p:nvSpPr>
        <p:spPr>
          <a:xfrm>
            <a:off x="2371653" y="2860256"/>
            <a:ext cx="1462854" cy="691620"/>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r>
              <a:rPr lang="zh-CN" altLang="en-US" sz="2000" dirty="0">
                <a:latin typeface="华文楷体" panose="02010600040101010101" pitchFamily="2" charset="-122"/>
                <a:ea typeface="华文楷体" panose="02010600040101010101" pitchFamily="2" charset="-122"/>
              </a:rPr>
              <a:t>关键词字符串</a:t>
            </a:r>
          </a:p>
        </p:txBody>
      </p:sp>
      <p:sp>
        <p:nvSpPr>
          <p:cNvPr id="10" name="矩形 9"/>
          <p:cNvSpPr/>
          <p:nvPr/>
        </p:nvSpPr>
        <p:spPr>
          <a:xfrm>
            <a:off x="5199884" y="1799606"/>
            <a:ext cx="975859" cy="497625"/>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分类器</a:t>
            </a:r>
          </a:p>
        </p:txBody>
      </p:sp>
      <p:sp>
        <p:nvSpPr>
          <p:cNvPr id="11" name="椭圆 10"/>
          <p:cNvSpPr/>
          <p:nvPr/>
        </p:nvSpPr>
        <p:spPr>
          <a:xfrm>
            <a:off x="6775732" y="3811173"/>
            <a:ext cx="1753661" cy="765366"/>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类别标签</a:t>
            </a:r>
          </a:p>
        </p:txBody>
      </p:sp>
      <p:sp>
        <p:nvSpPr>
          <p:cNvPr id="12" name="矩形 11"/>
          <p:cNvSpPr/>
          <p:nvPr/>
        </p:nvSpPr>
        <p:spPr>
          <a:xfrm>
            <a:off x="4975140" y="3945046"/>
            <a:ext cx="984674" cy="497625"/>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分类器</a:t>
            </a:r>
          </a:p>
        </p:txBody>
      </p:sp>
      <p:cxnSp>
        <p:nvCxnSpPr>
          <p:cNvPr id="13" name="直接箭头连接符 12"/>
          <p:cNvCxnSpPr>
            <a:stCxn id="3" idx="6"/>
            <a:endCxn id="34" idx="1"/>
          </p:cNvCxnSpPr>
          <p:nvPr/>
        </p:nvCxnSpPr>
        <p:spPr>
          <a:xfrm>
            <a:off x="2034000" y="2048418"/>
            <a:ext cx="35896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4" idx="3"/>
            <a:endCxn id="10" idx="1"/>
          </p:cNvCxnSpPr>
          <p:nvPr/>
        </p:nvCxnSpPr>
        <p:spPr>
          <a:xfrm>
            <a:off x="4769034" y="2047726"/>
            <a:ext cx="430848" cy="6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10" idx="3"/>
            <a:endCxn id="6" idx="2"/>
          </p:cNvCxnSpPr>
          <p:nvPr/>
        </p:nvCxnSpPr>
        <p:spPr>
          <a:xfrm flipV="1">
            <a:off x="6175743" y="2048418"/>
            <a:ext cx="4889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12" idx="3"/>
            <a:endCxn id="11" idx="2"/>
          </p:cNvCxnSpPr>
          <p:nvPr/>
        </p:nvCxnSpPr>
        <p:spPr>
          <a:xfrm flipV="1">
            <a:off x="5959814" y="4193858"/>
            <a:ext cx="81591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肘形连接符 16"/>
          <p:cNvCxnSpPr>
            <a:stCxn id="4" idx="0"/>
            <a:endCxn id="6" idx="0"/>
          </p:cNvCxnSpPr>
          <p:nvPr/>
        </p:nvCxnSpPr>
        <p:spPr>
          <a:xfrm rot="5400000" flipH="1" flipV="1">
            <a:off x="5849045" y="62959"/>
            <a:ext cx="181435" cy="3287057"/>
          </a:xfrm>
          <a:prstGeom prst="bentConnector3">
            <a:avLst>
              <a:gd name="adj1" fmla="val 225996"/>
            </a:avLst>
          </a:prstGeom>
          <a:ln>
            <a:tailEnd type="triangle"/>
          </a:ln>
        </p:spPr>
        <p:style>
          <a:lnRef idx="1">
            <a:schemeClr val="dk1"/>
          </a:lnRef>
          <a:fillRef idx="0">
            <a:schemeClr val="dk1"/>
          </a:fillRef>
          <a:effectRef idx="0">
            <a:schemeClr val="dk1"/>
          </a:effectRef>
          <a:fontRef idx="minor">
            <a:schemeClr val="tx1"/>
          </a:fontRef>
        </p:style>
      </p:cxnSp>
      <p:sp>
        <p:nvSpPr>
          <p:cNvPr id="18" name="椭圆 17"/>
          <p:cNvSpPr/>
          <p:nvPr/>
        </p:nvSpPr>
        <p:spPr>
          <a:xfrm>
            <a:off x="6748224" y="2826872"/>
            <a:ext cx="1753661" cy="765366"/>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类别标签</a:t>
            </a:r>
          </a:p>
        </p:txBody>
      </p:sp>
      <p:cxnSp>
        <p:nvCxnSpPr>
          <p:cNvPr id="19" name="直接箭头连接符 18"/>
          <p:cNvCxnSpPr>
            <a:stCxn id="9" idx="6"/>
          </p:cNvCxnSpPr>
          <p:nvPr/>
        </p:nvCxnSpPr>
        <p:spPr>
          <a:xfrm>
            <a:off x="3834509" y="3206066"/>
            <a:ext cx="29131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2" idx="6"/>
            <a:endCxn id="12" idx="1"/>
          </p:cNvCxnSpPr>
          <p:nvPr/>
        </p:nvCxnSpPr>
        <p:spPr>
          <a:xfrm>
            <a:off x="3987948" y="4193858"/>
            <a:ext cx="9871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椭圆 20"/>
          <p:cNvSpPr/>
          <p:nvPr/>
        </p:nvSpPr>
        <p:spPr>
          <a:xfrm>
            <a:off x="298807" y="5014365"/>
            <a:ext cx="1735195" cy="674697"/>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r>
              <a:rPr lang="zh-CN" altLang="en-US" sz="2000" dirty="0">
                <a:latin typeface="华文楷体" panose="02010600040101010101" pitchFamily="2" charset="-122"/>
                <a:ea typeface="华文楷体" panose="02010600040101010101" pitchFamily="2" charset="-122"/>
              </a:rPr>
              <a:t>类别标签</a:t>
            </a:r>
          </a:p>
        </p:txBody>
      </p:sp>
      <p:sp>
        <p:nvSpPr>
          <p:cNvPr id="22" name="矩形 21"/>
          <p:cNvSpPr/>
          <p:nvPr/>
        </p:nvSpPr>
        <p:spPr>
          <a:xfrm>
            <a:off x="2647398" y="5102901"/>
            <a:ext cx="984674" cy="497625"/>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数据库</a:t>
            </a:r>
          </a:p>
        </p:txBody>
      </p:sp>
      <p:sp>
        <p:nvSpPr>
          <p:cNvPr id="23" name="椭圆 22"/>
          <p:cNvSpPr/>
          <p:nvPr/>
        </p:nvSpPr>
        <p:spPr>
          <a:xfrm>
            <a:off x="2207389" y="5927766"/>
            <a:ext cx="1864692" cy="876142"/>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页码坐标类别索引</a:t>
            </a:r>
          </a:p>
        </p:txBody>
      </p:sp>
      <p:cxnSp>
        <p:nvCxnSpPr>
          <p:cNvPr id="24" name="直接箭头连接符 23"/>
          <p:cNvCxnSpPr>
            <a:stCxn id="21" idx="6"/>
            <a:endCxn id="22" idx="1"/>
          </p:cNvCxnSpPr>
          <p:nvPr/>
        </p:nvCxnSpPr>
        <p:spPr>
          <a:xfrm>
            <a:off x="2034000" y="5351712"/>
            <a:ext cx="6133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23" idx="0"/>
            <a:endCxn id="22" idx="2"/>
          </p:cNvCxnSpPr>
          <p:nvPr/>
        </p:nvCxnSpPr>
        <p:spPr>
          <a:xfrm flipV="1">
            <a:off x="3139735" y="5600524"/>
            <a:ext cx="0" cy="3272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3632072" y="5379476"/>
            <a:ext cx="1012396" cy="9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flipV="1">
            <a:off x="1137731" y="1390424"/>
            <a:ext cx="0" cy="254555"/>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H="1">
            <a:off x="1137738" y="1390422"/>
            <a:ext cx="3158496" cy="0"/>
          </a:xfrm>
          <a:prstGeom prst="line">
            <a:avLst/>
          </a:prstGeom>
        </p:spPr>
        <p:style>
          <a:lnRef idx="1">
            <a:schemeClr val="dk1"/>
          </a:lnRef>
          <a:fillRef idx="0">
            <a:schemeClr val="dk1"/>
          </a:fillRef>
          <a:effectRef idx="0">
            <a:schemeClr val="dk1"/>
          </a:effectRef>
          <a:fontRef idx="minor">
            <a:schemeClr val="tx1"/>
          </a:fontRef>
        </p:style>
      </p:cxnSp>
      <p:sp>
        <p:nvSpPr>
          <p:cNvPr id="29" name="椭圆 28"/>
          <p:cNvSpPr/>
          <p:nvPr/>
        </p:nvSpPr>
        <p:spPr>
          <a:xfrm>
            <a:off x="4644470" y="4969028"/>
            <a:ext cx="1753661" cy="765366"/>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古籍文档</a:t>
            </a:r>
            <a:endParaRPr lang="en-US" altLang="zh-CN" sz="2000" dirty="0">
              <a:latin typeface="华文楷体" panose="02010600040101010101" pitchFamily="2" charset="-122"/>
              <a:ea typeface="华文楷体" panose="02010600040101010101" pitchFamily="2" charset="-122"/>
            </a:endParaRPr>
          </a:p>
          <a:p>
            <a:pPr algn="ctr"/>
            <a:r>
              <a:rPr lang="zh-CN" altLang="en-US" sz="2000" dirty="0">
                <a:latin typeface="华文楷体" panose="02010600040101010101" pitchFamily="2" charset="-122"/>
                <a:ea typeface="华文楷体" panose="02010600040101010101" pitchFamily="2" charset="-122"/>
              </a:rPr>
              <a:t>图片集合</a:t>
            </a:r>
          </a:p>
        </p:txBody>
      </p:sp>
      <p:sp>
        <p:nvSpPr>
          <p:cNvPr id="30" name="文本框 29"/>
          <p:cNvSpPr txBox="1"/>
          <p:nvPr/>
        </p:nvSpPr>
        <p:spPr>
          <a:xfrm>
            <a:off x="3478388" y="5040922"/>
            <a:ext cx="1332642" cy="338554"/>
          </a:xfrm>
          <a:prstGeom prst="rect">
            <a:avLst/>
          </a:prstGeom>
          <a:noFill/>
        </p:spPr>
        <p:txBody>
          <a:bodyPr wrap="square" rtlCol="0">
            <a:spAutoFit/>
          </a:bodyPr>
          <a:lstStyle/>
          <a:p>
            <a:pPr algn="ctr"/>
            <a:r>
              <a:rPr lang="zh-CN" altLang="en-US" sz="1600" dirty="0">
                <a:solidFill>
                  <a:schemeClr val="dk1"/>
                </a:solidFill>
                <a:latin typeface="华文楷体" panose="02010600040101010101" pitchFamily="2" charset="-122"/>
                <a:ea typeface="华文楷体" panose="02010600040101010101" pitchFamily="2" charset="-122"/>
              </a:rPr>
              <a:t>检索结果</a:t>
            </a:r>
          </a:p>
        </p:txBody>
      </p:sp>
      <p:sp>
        <p:nvSpPr>
          <p:cNvPr id="31" name="椭圆 30"/>
          <p:cNvSpPr/>
          <p:nvPr/>
        </p:nvSpPr>
        <p:spPr>
          <a:xfrm>
            <a:off x="6747680" y="4969028"/>
            <a:ext cx="1998374" cy="765366"/>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900" dirty="0">
                <a:latin typeface="华文楷体" panose="02010600040101010101" pitchFamily="2" charset="-122"/>
                <a:ea typeface="华文楷体" panose="02010600040101010101" pitchFamily="2" charset="-122"/>
              </a:rPr>
              <a:t>可视化结果</a:t>
            </a:r>
          </a:p>
        </p:txBody>
      </p:sp>
      <p:cxnSp>
        <p:nvCxnSpPr>
          <p:cNvPr id="32" name="直接箭头连接符 31"/>
          <p:cNvCxnSpPr>
            <a:stCxn id="29" idx="6"/>
            <a:endCxn id="31" idx="2"/>
          </p:cNvCxnSpPr>
          <p:nvPr/>
        </p:nvCxnSpPr>
        <p:spPr>
          <a:xfrm>
            <a:off x="6398131" y="5351711"/>
            <a:ext cx="3495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3761132" y="3836866"/>
            <a:ext cx="1332642" cy="338554"/>
          </a:xfrm>
          <a:prstGeom prst="rect">
            <a:avLst/>
          </a:prstGeom>
          <a:noFill/>
        </p:spPr>
        <p:txBody>
          <a:bodyPr wrap="square" rtlCol="0">
            <a:spAutoFit/>
          </a:bodyPr>
          <a:lstStyle/>
          <a:p>
            <a:pPr algn="ctr"/>
            <a:r>
              <a:rPr lang="zh-CN" altLang="en-US" sz="1600" dirty="0">
                <a:solidFill>
                  <a:schemeClr val="dk1"/>
                </a:solidFill>
                <a:latin typeface="华文楷体" panose="02010600040101010101" pitchFamily="2" charset="-122"/>
                <a:ea typeface="华文楷体" panose="02010600040101010101" pitchFamily="2" charset="-122"/>
              </a:rPr>
              <a:t>字符分割</a:t>
            </a:r>
          </a:p>
        </p:txBody>
      </p:sp>
      <p:sp>
        <p:nvSpPr>
          <p:cNvPr id="34" name="矩形 33"/>
          <p:cNvSpPr/>
          <p:nvPr/>
        </p:nvSpPr>
        <p:spPr>
          <a:xfrm>
            <a:off x="2392968" y="1799606"/>
            <a:ext cx="984674" cy="497625"/>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预处理</a:t>
            </a:r>
          </a:p>
        </p:txBody>
      </p:sp>
      <p:cxnSp>
        <p:nvCxnSpPr>
          <p:cNvPr id="35" name="直接箭头连接符 34"/>
          <p:cNvCxnSpPr>
            <a:stCxn id="34" idx="3"/>
            <a:endCxn id="4" idx="1"/>
          </p:cNvCxnSpPr>
          <p:nvPr/>
        </p:nvCxnSpPr>
        <p:spPr>
          <a:xfrm flipV="1">
            <a:off x="3377642" y="2047726"/>
            <a:ext cx="445792" cy="6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文本框 35"/>
          <p:cNvSpPr txBox="1"/>
          <p:nvPr/>
        </p:nvSpPr>
        <p:spPr>
          <a:xfrm>
            <a:off x="284400" y="144000"/>
            <a:ext cx="3550107" cy="553998"/>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方法与系统</a:t>
            </a:r>
            <a:endParaRPr lang="zh-CN" altLang="en-US" sz="3000">
              <a:latin typeface="华文楷体" panose="02010600040101010101" pitchFamily="2" charset="-122"/>
              <a:ea typeface="华文楷体" panose="02010600040101010101" pitchFamily="2" charset="-122"/>
            </a:endParaRPr>
          </a:p>
        </p:txBody>
      </p:sp>
      <p:sp>
        <p:nvSpPr>
          <p:cNvPr id="37" name="文本框 36"/>
          <p:cNvSpPr txBox="1"/>
          <p:nvPr/>
        </p:nvSpPr>
        <p:spPr>
          <a:xfrm>
            <a:off x="430306" y="611841"/>
            <a:ext cx="1707776" cy="369332"/>
          </a:xfrm>
          <a:prstGeom prst="rect">
            <a:avLst/>
          </a:prstGeom>
          <a:noFill/>
        </p:spPr>
        <p:txBody>
          <a:bodyPr wrap="square" rtlCol="0">
            <a:spAutoFit/>
          </a:bodyPr>
          <a:lstStyle/>
          <a:p>
            <a:endParaRPr lang="zh-CN" altLang="en-US"/>
          </a:p>
        </p:txBody>
      </p:sp>
      <p:sp>
        <p:nvSpPr>
          <p:cNvPr id="38" name="文本框 37"/>
          <p:cNvSpPr txBox="1"/>
          <p:nvPr/>
        </p:nvSpPr>
        <p:spPr>
          <a:xfrm>
            <a:off x="8525991" y="6388188"/>
            <a:ext cx="498191" cy="372066"/>
          </a:xfrm>
          <a:prstGeom prst="rect">
            <a:avLst/>
          </a:prstGeom>
          <a:noFill/>
        </p:spPr>
        <p:txBody>
          <a:bodyPr wrap="square" rtlCol="0">
            <a:spAutoFit/>
          </a:bodyPr>
          <a:lstStyle/>
          <a:p>
            <a:r>
              <a:rPr lang="en-US" altLang="zh-CN" smtClean="0"/>
              <a:t>3</a:t>
            </a:r>
            <a:endParaRPr lang="zh-CN" altLang="en-US"/>
          </a:p>
        </p:txBody>
      </p:sp>
    </p:spTree>
    <p:extLst>
      <p:ext uri="{BB962C8B-B14F-4D97-AF65-F5344CB8AC3E}">
        <p14:creationId xmlns:p14="http://schemas.microsoft.com/office/powerpoint/2010/main" val="1604547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400" y="144000"/>
            <a:ext cx="3028013" cy="1477328"/>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方法与系统</a:t>
            </a:r>
            <a:endParaRPr lang="en-US" altLang="zh-CN" sz="3000" smtClean="0">
              <a:latin typeface="华文楷体" panose="02010600040101010101" pitchFamily="2" charset="-122"/>
              <a:ea typeface="华文楷体" panose="02010600040101010101" pitchFamily="2" charset="-122"/>
            </a:endParaRPr>
          </a:p>
          <a:p>
            <a:r>
              <a:rPr lang="zh-CN" altLang="en-US" sz="3000" smtClean="0">
                <a:latin typeface="华文楷体" panose="02010600040101010101" pitchFamily="2" charset="-122"/>
                <a:ea typeface="华文楷体" panose="02010600040101010101" pitchFamily="2" charset="-122"/>
              </a:rPr>
              <a:t>方法概述</a:t>
            </a:r>
            <a:endParaRPr lang="en-US" altLang="zh-CN" sz="3000" smtClean="0">
              <a:latin typeface="华文楷体" panose="02010600040101010101" pitchFamily="2" charset="-122"/>
              <a:ea typeface="华文楷体" panose="02010600040101010101" pitchFamily="2" charset="-122"/>
            </a:endParaRPr>
          </a:p>
          <a:p>
            <a:endParaRPr lang="zh-CN" altLang="en-US" sz="3000">
              <a:latin typeface="华文楷体" panose="02010600040101010101" pitchFamily="2" charset="-122"/>
              <a:ea typeface="华文楷体" panose="02010600040101010101" pitchFamily="2" charset="-122"/>
            </a:endParaRPr>
          </a:p>
        </p:txBody>
      </p:sp>
      <p:sp>
        <p:nvSpPr>
          <p:cNvPr id="5" name="文本框 4"/>
          <p:cNvSpPr txBox="1"/>
          <p:nvPr/>
        </p:nvSpPr>
        <p:spPr>
          <a:xfrm>
            <a:off x="284400" y="1150675"/>
            <a:ext cx="9191373" cy="6592574"/>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2200" smtClean="0"/>
              <a:t>预处理</a:t>
            </a:r>
            <a:endParaRPr lang="en-US" altLang="zh-CN" sz="2200"/>
          </a:p>
          <a:p>
            <a:pPr marL="342900" indent="-342900">
              <a:lnSpc>
                <a:spcPct val="120000"/>
              </a:lnSpc>
              <a:buFont typeface="Wingdings" panose="05000000000000000000" pitchFamily="2" charset="2"/>
              <a:buChar char="Ø"/>
            </a:pPr>
            <a:r>
              <a:rPr lang="zh-CN" altLang="en-US" sz="2200" smtClean="0"/>
              <a:t>基于形态学变换与投影</a:t>
            </a:r>
            <a:endParaRPr lang="en-US" altLang="zh-CN" sz="2200" smtClean="0"/>
          </a:p>
          <a:p>
            <a:pPr>
              <a:lnSpc>
                <a:spcPct val="120000"/>
              </a:lnSpc>
            </a:pPr>
            <a:endParaRPr lang="en-US" altLang="zh-CN" sz="2200" smtClean="0"/>
          </a:p>
          <a:p>
            <a:pPr marL="285750" indent="-285750">
              <a:lnSpc>
                <a:spcPct val="120000"/>
              </a:lnSpc>
              <a:buFont typeface="Wingdings" panose="05000000000000000000" pitchFamily="2" charset="2"/>
              <a:buChar char="l"/>
            </a:pPr>
            <a:r>
              <a:rPr lang="zh-CN" altLang="en-US" sz="2200" smtClean="0"/>
              <a:t>字符</a:t>
            </a:r>
            <a:r>
              <a:rPr lang="zh-CN" altLang="en-US" sz="2200" smtClean="0"/>
              <a:t>定位</a:t>
            </a:r>
            <a:endParaRPr lang="en-US" altLang="zh-CN" sz="2200" smtClean="0"/>
          </a:p>
          <a:p>
            <a:pPr marL="342900" indent="-342900">
              <a:lnSpc>
                <a:spcPct val="120000"/>
              </a:lnSpc>
              <a:buFont typeface="Wingdings" panose="05000000000000000000" pitchFamily="2" charset="2"/>
              <a:buChar char="Ø"/>
            </a:pPr>
            <a:r>
              <a:rPr lang="zh-CN" altLang="en-US" sz="2200" smtClean="0"/>
              <a:t>基于投影的字符定位算法</a:t>
            </a:r>
            <a:endParaRPr lang="en-US" altLang="zh-CN" sz="2200" smtClean="0"/>
          </a:p>
          <a:p>
            <a:pPr marL="342900" indent="-342900">
              <a:lnSpc>
                <a:spcPct val="120000"/>
              </a:lnSpc>
              <a:buFont typeface="Wingdings" panose="05000000000000000000" pitchFamily="2" charset="2"/>
              <a:buChar char="Ø"/>
            </a:pPr>
            <a:r>
              <a:rPr lang="zh-CN" altLang="en-US" sz="2200" smtClean="0"/>
              <a:t>基于</a:t>
            </a:r>
            <a:r>
              <a:rPr lang="zh-CN" altLang="en-US" sz="2200" smtClean="0"/>
              <a:t>深度学习的字符定位算法</a:t>
            </a:r>
            <a:endParaRPr lang="en-US" altLang="zh-CN" sz="2200" smtClean="0"/>
          </a:p>
          <a:p>
            <a:pPr>
              <a:lnSpc>
                <a:spcPct val="120000"/>
              </a:lnSpc>
            </a:pPr>
            <a:endParaRPr lang="en-US" altLang="zh-CN" sz="2200" smtClean="0"/>
          </a:p>
          <a:p>
            <a:pPr marL="285750" indent="-285750">
              <a:lnSpc>
                <a:spcPct val="120000"/>
              </a:lnSpc>
              <a:buFont typeface="Wingdings" panose="05000000000000000000" pitchFamily="2" charset="2"/>
              <a:buChar char="l"/>
            </a:pPr>
            <a:r>
              <a:rPr lang="zh-CN" altLang="en-US" sz="2200" smtClean="0"/>
              <a:t>字符识别</a:t>
            </a:r>
            <a:endParaRPr lang="en-US" altLang="zh-CN" sz="2200" smtClean="0"/>
          </a:p>
          <a:p>
            <a:pPr marL="342900" indent="-342900">
              <a:lnSpc>
                <a:spcPct val="120000"/>
              </a:lnSpc>
              <a:buFont typeface="Wingdings" panose="05000000000000000000" pitchFamily="2" charset="2"/>
              <a:buChar char="Ø"/>
            </a:pPr>
            <a:r>
              <a:rPr lang="zh-CN" altLang="en-US" sz="2200" smtClean="0"/>
              <a:t>生成</a:t>
            </a:r>
            <a:r>
              <a:rPr lang="zh-CN" altLang="en-US" sz="2200"/>
              <a:t>样本解决了各类字符数目严重不平衡的</a:t>
            </a:r>
            <a:r>
              <a:rPr lang="zh-CN" altLang="en-US" sz="2200" smtClean="0"/>
              <a:t>问题</a:t>
            </a:r>
            <a:endParaRPr lang="en-US" altLang="zh-CN" sz="2200" smtClean="0"/>
          </a:p>
          <a:p>
            <a:pPr marL="342900" indent="-342900">
              <a:lnSpc>
                <a:spcPct val="120000"/>
              </a:lnSpc>
              <a:buFont typeface="Wingdings" panose="05000000000000000000" pitchFamily="2" charset="2"/>
              <a:buChar char="Ø"/>
            </a:pPr>
            <a:r>
              <a:rPr lang="zh-CN" altLang="en-US" sz="2200" smtClean="0"/>
              <a:t>引入</a:t>
            </a:r>
            <a:r>
              <a:rPr lang="zh-CN" altLang="en-US" sz="2200"/>
              <a:t>改进</a:t>
            </a:r>
            <a:r>
              <a:rPr lang="zh-CN" altLang="en-US" sz="2200" smtClean="0"/>
              <a:t>的</a:t>
            </a:r>
            <a:r>
              <a:rPr lang="zh-CN" altLang="en-US" sz="2200" smtClean="0"/>
              <a:t>非</a:t>
            </a:r>
            <a:r>
              <a:rPr lang="zh-CN" altLang="en-US" sz="2200" smtClean="0"/>
              <a:t>局部化</a:t>
            </a:r>
            <a:r>
              <a:rPr lang="zh-CN" altLang="en-US" sz="2200" smtClean="0"/>
              <a:t>网络，提高特征表达能力</a:t>
            </a:r>
            <a:endParaRPr lang="en-US" altLang="zh-CN" sz="2200" smtClean="0"/>
          </a:p>
          <a:p>
            <a:pPr marL="342900" indent="-342900">
              <a:lnSpc>
                <a:spcPct val="120000"/>
              </a:lnSpc>
              <a:buFont typeface="Wingdings" panose="05000000000000000000" pitchFamily="2" charset="2"/>
              <a:buChar char="Ø"/>
            </a:pPr>
            <a:r>
              <a:rPr lang="zh-CN" altLang="en-US" sz="2200"/>
              <a:t>优化</a:t>
            </a:r>
            <a:r>
              <a:rPr lang="zh-CN" altLang="en-US" sz="2200" smtClean="0"/>
              <a:t>网络结构</a:t>
            </a:r>
            <a:endParaRPr lang="en-US" altLang="zh-CN" sz="2200" smtClean="0"/>
          </a:p>
          <a:p>
            <a:pPr>
              <a:lnSpc>
                <a:spcPct val="120000"/>
              </a:lnSpc>
            </a:pPr>
            <a:endParaRPr lang="en-US" altLang="zh-CN" sz="2200"/>
          </a:p>
          <a:p>
            <a:pPr marL="342900" indent="-342900">
              <a:lnSpc>
                <a:spcPct val="120000"/>
              </a:lnSpc>
              <a:buFont typeface="Wingdings" panose="05000000000000000000" pitchFamily="2" charset="2"/>
              <a:buChar char="l"/>
            </a:pPr>
            <a:r>
              <a:rPr lang="zh-CN" altLang="en-US" sz="2200" smtClean="0"/>
              <a:t>数据库</a:t>
            </a:r>
            <a:endParaRPr lang="en-US" altLang="zh-CN" sz="2200" smtClean="0"/>
          </a:p>
          <a:p>
            <a:pPr marL="342900" indent="-342900">
              <a:lnSpc>
                <a:spcPct val="120000"/>
              </a:lnSpc>
              <a:buFont typeface="Wingdings" panose="05000000000000000000" pitchFamily="2" charset="2"/>
              <a:buChar char="Ø"/>
            </a:pPr>
            <a:r>
              <a:rPr lang="zh-CN" altLang="en-US" sz="2200" smtClean="0"/>
              <a:t>支持批量查询</a:t>
            </a:r>
            <a:endParaRPr lang="en-US" altLang="zh-CN" sz="2200" smtClean="0"/>
          </a:p>
          <a:p>
            <a:pPr>
              <a:lnSpc>
                <a:spcPct val="120000"/>
              </a:lnSpc>
            </a:pPr>
            <a:endParaRPr lang="en-US" altLang="zh-CN" sz="2200" smtClean="0"/>
          </a:p>
          <a:p>
            <a:pPr>
              <a:lnSpc>
                <a:spcPct val="120000"/>
              </a:lnSpc>
            </a:pPr>
            <a:endParaRPr lang="zh-CN" altLang="en-US" sz="2200"/>
          </a:p>
        </p:txBody>
      </p:sp>
      <p:sp>
        <p:nvSpPr>
          <p:cNvPr id="4" name="文本框 3"/>
          <p:cNvSpPr txBox="1"/>
          <p:nvPr/>
        </p:nvSpPr>
        <p:spPr>
          <a:xfrm>
            <a:off x="8525991" y="6388188"/>
            <a:ext cx="498191" cy="372066"/>
          </a:xfrm>
          <a:prstGeom prst="rect">
            <a:avLst/>
          </a:prstGeom>
          <a:noFill/>
        </p:spPr>
        <p:txBody>
          <a:bodyPr wrap="square" rtlCol="0">
            <a:spAutoFit/>
          </a:bodyPr>
          <a:lstStyle/>
          <a:p>
            <a:r>
              <a:rPr lang="en-US" altLang="zh-CN" smtClean="0"/>
              <a:t>4</a:t>
            </a:r>
            <a:endParaRPr lang="zh-CN" altLang="en-US"/>
          </a:p>
        </p:txBody>
      </p:sp>
    </p:spTree>
    <p:extLst>
      <p:ext uri="{BB962C8B-B14F-4D97-AF65-F5344CB8AC3E}">
        <p14:creationId xmlns:p14="http://schemas.microsoft.com/office/powerpoint/2010/main" val="17360526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400" y="144000"/>
            <a:ext cx="8179869" cy="1384995"/>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.1</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en-US" altLang="zh-CN" sz="2600">
                <a:latin typeface="华文楷体" panose="02010600040101010101" pitchFamily="2" charset="-122"/>
                <a:ea typeface="华文楷体" panose="02010600040101010101" pitchFamily="2" charset="-122"/>
              </a:rPr>
              <a:t> </a:t>
            </a:r>
            <a:r>
              <a:rPr lang="zh-CN" altLang="en-US" sz="2600" smtClean="0">
                <a:latin typeface="华文楷体" panose="02010600040101010101" pitchFamily="2" charset="-122"/>
                <a:ea typeface="华文楷体" panose="02010600040101010101" pitchFamily="2" charset="-122"/>
              </a:rPr>
              <a:t>二</a:t>
            </a:r>
            <a:r>
              <a:rPr lang="zh-CN" altLang="en-US" sz="2600">
                <a:latin typeface="华文楷体" panose="02010600040101010101" pitchFamily="2" charset="-122"/>
                <a:ea typeface="华文楷体" panose="02010600040101010101" pitchFamily="2" charset="-122"/>
              </a:rPr>
              <a:t>值</a:t>
            </a:r>
            <a:r>
              <a:rPr lang="zh-CN" altLang="en-US" sz="2600" smtClean="0">
                <a:latin typeface="华文楷体" panose="02010600040101010101" pitchFamily="2" charset="-122"/>
                <a:ea typeface="华文楷体" panose="02010600040101010101" pitchFamily="2" charset="-122"/>
              </a:rPr>
              <a:t>化：</a:t>
            </a:r>
            <a:r>
              <a:rPr lang="zh-CN" altLang="en-US" sz="2600"/>
              <a:t>保留尽可能多的信息的同时减少运算量</a:t>
            </a:r>
          </a:p>
          <a:p>
            <a:endParaRPr lang="zh-CN" altLang="en-US" sz="2600">
              <a:latin typeface="华文楷体" panose="02010600040101010101" pitchFamily="2" charset="-122"/>
              <a:ea typeface="华文楷体" panose="02010600040101010101" pitchFamily="2" charset="-122"/>
            </a:endParaRPr>
          </a:p>
        </p:txBody>
      </p:sp>
      <p:sp>
        <p:nvSpPr>
          <p:cNvPr id="5" name="文本框 4"/>
          <p:cNvSpPr txBox="1"/>
          <p:nvPr/>
        </p:nvSpPr>
        <p:spPr>
          <a:xfrm>
            <a:off x="373412" y="1075019"/>
            <a:ext cx="4158632" cy="769441"/>
          </a:xfrm>
          <a:prstGeom prst="rect">
            <a:avLst/>
          </a:prstGeom>
          <a:noFill/>
        </p:spPr>
        <p:txBody>
          <a:bodyPr wrap="square" rtlCol="0">
            <a:spAutoFit/>
          </a:bodyPr>
          <a:lstStyle/>
          <a:p>
            <a:r>
              <a:rPr lang="zh-CN" altLang="en-US" sz="2200"/>
              <a:t>已有研究</a:t>
            </a:r>
            <a:r>
              <a:rPr lang="zh-CN" altLang="en-US" sz="2200" smtClean="0"/>
              <a:t>中常使用</a:t>
            </a:r>
            <a:r>
              <a:rPr lang="en-US" altLang="zh-CN" sz="2200" smtClean="0"/>
              <a:t>Ostu</a:t>
            </a:r>
            <a:r>
              <a:rPr lang="zh-CN" altLang="en-US" sz="2200" smtClean="0"/>
              <a:t>算法</a:t>
            </a:r>
            <a:r>
              <a:rPr lang="en-US" altLang="zh-CN" sz="2200" smtClean="0"/>
              <a:t>[7]</a:t>
            </a:r>
            <a:endParaRPr lang="en-US" altLang="zh-CN" sz="2200"/>
          </a:p>
          <a:p>
            <a:endParaRPr lang="zh-CN" altLang="en-US" sz="2200"/>
          </a:p>
        </p:txBody>
      </p:sp>
      <p:sp>
        <p:nvSpPr>
          <p:cNvPr id="8" name="文本框 7"/>
          <p:cNvSpPr txBox="1"/>
          <p:nvPr/>
        </p:nvSpPr>
        <p:spPr>
          <a:xfrm>
            <a:off x="373412" y="1511147"/>
            <a:ext cx="8020921" cy="498598"/>
          </a:xfrm>
          <a:prstGeom prst="rect">
            <a:avLst/>
          </a:prstGeom>
          <a:noFill/>
        </p:spPr>
        <p:txBody>
          <a:bodyPr wrap="square" rtlCol="0">
            <a:spAutoFit/>
          </a:bodyPr>
          <a:lstStyle/>
          <a:p>
            <a:pPr>
              <a:lnSpc>
                <a:spcPct val="120000"/>
              </a:lnSpc>
            </a:pPr>
            <a:r>
              <a:rPr lang="zh-CN" altLang="en-US" sz="2200" smtClean="0"/>
              <a:t>具有</a:t>
            </a:r>
            <a:r>
              <a:rPr lang="zh-CN" altLang="en-US" sz="2200"/>
              <a:t>自</a:t>
            </a:r>
            <a:r>
              <a:rPr lang="zh-CN" altLang="en-US" sz="2200" smtClean="0"/>
              <a:t>适应性，但未</a:t>
            </a:r>
            <a:r>
              <a:rPr lang="zh-CN" altLang="en-US" sz="2200"/>
              <a:t>利用局部信息，某些</a:t>
            </a:r>
            <a:r>
              <a:rPr lang="zh-CN" altLang="en-US" sz="2200" smtClean="0"/>
              <a:t>情况出现</a:t>
            </a:r>
            <a:r>
              <a:rPr lang="zh-CN" altLang="en-US" sz="2200"/>
              <a:t>较多</a:t>
            </a:r>
            <a:r>
              <a:rPr lang="zh-CN" altLang="en-US" sz="2200" smtClean="0"/>
              <a:t>的差错</a:t>
            </a:r>
            <a:endParaRPr lang="zh-CN" altLang="en-US" sz="2200"/>
          </a:p>
        </p:txBody>
      </p:sp>
      <p:sp>
        <p:nvSpPr>
          <p:cNvPr id="3" name="矩形 2"/>
          <p:cNvSpPr/>
          <p:nvPr/>
        </p:nvSpPr>
        <p:spPr>
          <a:xfrm>
            <a:off x="373412" y="2032382"/>
            <a:ext cx="9029533" cy="430887"/>
          </a:xfrm>
          <a:prstGeom prst="rect">
            <a:avLst/>
          </a:prstGeom>
        </p:spPr>
        <p:txBody>
          <a:bodyPr wrap="square">
            <a:spAutoFit/>
          </a:bodyPr>
          <a:lstStyle/>
          <a:p>
            <a:r>
              <a:rPr lang="zh-CN" altLang="en-US" sz="2200" smtClean="0">
                <a:latin typeface="华文楷体" panose="02010600040101010101" pitchFamily="2" charset="-122"/>
                <a:ea typeface="华文楷体" panose="02010600040101010101" pitchFamily="2" charset="-122"/>
              </a:rPr>
              <a:t>使用形态学顶</a:t>
            </a:r>
            <a:r>
              <a:rPr lang="zh-CN" altLang="en-US" sz="2200" smtClean="0">
                <a:latin typeface="华文楷体" panose="02010600040101010101" pitchFamily="2" charset="-122"/>
                <a:ea typeface="华文楷体" panose="02010600040101010101" pitchFamily="2" charset="-122"/>
              </a:rPr>
              <a:t>帽</a:t>
            </a:r>
            <a:r>
              <a:rPr lang="zh-CN" altLang="en-US" sz="2200">
                <a:latin typeface="华文楷体" panose="02010600040101010101" pitchFamily="2" charset="-122"/>
                <a:ea typeface="华文楷体" panose="02010600040101010101" pitchFamily="2" charset="-122"/>
              </a:rPr>
              <a:t>变换</a:t>
            </a:r>
            <a:r>
              <a:rPr lang="zh-CN" altLang="en-US" sz="2200" smtClean="0">
                <a:latin typeface="华文楷体" panose="02010600040101010101" pitchFamily="2" charset="-122"/>
                <a:ea typeface="华文楷体" panose="02010600040101010101" pitchFamily="2" charset="-122"/>
              </a:rPr>
              <a:t>对</a:t>
            </a:r>
            <a:r>
              <a:rPr lang="zh-CN" altLang="en-US" sz="2200">
                <a:latin typeface="华文楷体" panose="02010600040101010101" pitchFamily="2" charset="-122"/>
                <a:ea typeface="华文楷体" panose="02010600040101010101" pitchFamily="2" charset="-122"/>
              </a:rPr>
              <a:t>图像进行</a:t>
            </a:r>
            <a:r>
              <a:rPr lang="zh-CN" altLang="en-US" sz="2200" smtClean="0">
                <a:latin typeface="华文楷体" panose="02010600040101010101" pitchFamily="2" charset="-122"/>
                <a:ea typeface="华文楷体" panose="02010600040101010101" pitchFamily="2" charset="-122"/>
              </a:rPr>
              <a:t>增强，之后再使用</a:t>
            </a:r>
            <a:r>
              <a:rPr lang="en-US" altLang="zh-CN" sz="2200" smtClean="0">
                <a:latin typeface="华文楷体" panose="02010600040101010101" pitchFamily="2" charset="-122"/>
                <a:ea typeface="华文楷体" panose="02010600040101010101" pitchFamily="2" charset="-122"/>
              </a:rPr>
              <a:t>Ostu</a:t>
            </a:r>
            <a:r>
              <a:rPr lang="zh-CN" altLang="en-US" sz="2200" smtClean="0">
                <a:latin typeface="华文楷体" panose="02010600040101010101" pitchFamily="2" charset="-122"/>
                <a:ea typeface="华文楷体" panose="02010600040101010101" pitchFamily="2" charset="-122"/>
              </a:rPr>
              <a:t>算法进行二值化</a:t>
            </a:r>
            <a:endParaRPr lang="zh-CN" altLang="en-US" sz="2200"/>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8028" t="18917" r="8530"/>
          <a:stretch/>
        </p:blipFill>
        <p:spPr>
          <a:xfrm>
            <a:off x="20005" y="2759224"/>
            <a:ext cx="4512039" cy="3814997"/>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8402" t="19306" r="8956"/>
          <a:stretch/>
        </p:blipFill>
        <p:spPr>
          <a:xfrm>
            <a:off x="4608022" y="2759224"/>
            <a:ext cx="4416160" cy="3814996"/>
          </a:xfrm>
          <a:prstGeom prst="rect">
            <a:avLst/>
          </a:prstGeom>
        </p:spPr>
      </p:pic>
      <p:sp>
        <p:nvSpPr>
          <p:cNvPr id="6" name="矩形 5"/>
          <p:cNvSpPr/>
          <p:nvPr/>
        </p:nvSpPr>
        <p:spPr>
          <a:xfrm>
            <a:off x="1120717" y="2463577"/>
            <a:ext cx="2031325" cy="369332"/>
          </a:xfrm>
          <a:prstGeom prst="rect">
            <a:avLst/>
          </a:prstGeom>
        </p:spPr>
        <p:txBody>
          <a:bodyPr wrap="none">
            <a:spAutoFit/>
          </a:bodyPr>
          <a:lstStyle/>
          <a:p>
            <a:r>
              <a:rPr lang="zh-CN" altLang="en-US"/>
              <a:t>直接使用</a:t>
            </a:r>
            <a:r>
              <a:rPr lang="en-US" altLang="zh-CN"/>
              <a:t>Ostu</a:t>
            </a:r>
            <a:r>
              <a:rPr lang="zh-CN" altLang="en-US"/>
              <a:t>算法</a:t>
            </a:r>
            <a:endParaRPr lang="zh-CN" altLang="en-US"/>
          </a:p>
        </p:txBody>
      </p:sp>
      <p:sp>
        <p:nvSpPr>
          <p:cNvPr id="10" name="文本框 9"/>
          <p:cNvSpPr txBox="1"/>
          <p:nvPr/>
        </p:nvSpPr>
        <p:spPr>
          <a:xfrm>
            <a:off x="5186820" y="2458223"/>
            <a:ext cx="3913340" cy="369332"/>
          </a:xfrm>
          <a:prstGeom prst="rect">
            <a:avLst/>
          </a:prstGeom>
          <a:noFill/>
        </p:spPr>
        <p:txBody>
          <a:bodyPr wrap="square" rtlCol="0">
            <a:spAutoFit/>
          </a:bodyPr>
          <a:lstStyle/>
          <a:p>
            <a:r>
              <a:rPr lang="zh-CN" altLang="en-US" smtClean="0"/>
              <a:t>顶帽变换增强后使用</a:t>
            </a:r>
            <a:r>
              <a:rPr lang="en-US" altLang="zh-CN" smtClean="0"/>
              <a:t>Ostu</a:t>
            </a:r>
            <a:r>
              <a:rPr lang="zh-CN" altLang="en-US" smtClean="0"/>
              <a:t>算法</a:t>
            </a:r>
            <a:endParaRPr lang="zh-CN" altLang="en-US"/>
          </a:p>
        </p:txBody>
      </p:sp>
      <p:sp>
        <p:nvSpPr>
          <p:cNvPr id="15" name="文本框 14"/>
          <p:cNvSpPr txBox="1"/>
          <p:nvPr/>
        </p:nvSpPr>
        <p:spPr>
          <a:xfrm>
            <a:off x="8525991" y="6498109"/>
            <a:ext cx="498191" cy="372066"/>
          </a:xfrm>
          <a:prstGeom prst="rect">
            <a:avLst/>
          </a:prstGeom>
          <a:noFill/>
        </p:spPr>
        <p:txBody>
          <a:bodyPr wrap="square" rtlCol="0">
            <a:spAutoFit/>
          </a:bodyPr>
          <a:lstStyle/>
          <a:p>
            <a:r>
              <a:rPr lang="en-US" altLang="zh-CN"/>
              <a:t>5</a:t>
            </a:r>
            <a:endParaRPr lang="zh-CN" altLang="en-US"/>
          </a:p>
        </p:txBody>
      </p:sp>
    </p:spTree>
    <p:extLst>
      <p:ext uri="{BB962C8B-B14F-4D97-AF65-F5344CB8AC3E}">
        <p14:creationId xmlns:p14="http://schemas.microsoft.com/office/powerpoint/2010/main" val="245196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399" y="144000"/>
            <a:ext cx="7823820" cy="1384995"/>
          </a:xfrm>
          <a:prstGeom prst="rect">
            <a:avLst/>
          </a:prstGeom>
        </p:spPr>
        <p:txBody>
          <a:bodyPr wrap="square">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.1</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zh-CN" altLang="en-US" sz="2600" smtClean="0">
                <a:latin typeface="华文楷体" panose="02010600040101010101" pitchFamily="2" charset="-122"/>
                <a:ea typeface="华文楷体" panose="02010600040101010101" pitchFamily="2" charset="-122"/>
              </a:rPr>
              <a:t>小</a:t>
            </a:r>
            <a:r>
              <a:rPr lang="zh-CN" altLang="en-US" sz="2600">
                <a:latin typeface="华文楷体" panose="02010600040101010101" pitchFamily="2" charset="-122"/>
                <a:ea typeface="华文楷体" panose="02010600040101010101" pitchFamily="2" charset="-122"/>
              </a:rPr>
              <a:t>漏洞</a:t>
            </a:r>
            <a:r>
              <a:rPr lang="zh-CN" altLang="en-US" sz="2600" smtClean="0">
                <a:latin typeface="华文楷体" panose="02010600040101010101" pitchFamily="2" charset="-122"/>
                <a:ea typeface="华文楷体" panose="02010600040101010101" pitchFamily="2" charset="-122"/>
              </a:rPr>
              <a:t>修补</a:t>
            </a:r>
            <a:r>
              <a:rPr lang="en-US" altLang="zh-CN" sz="2600" smtClean="0">
                <a:latin typeface="华文楷体" panose="02010600040101010101" pitchFamily="2" charset="-122"/>
                <a:ea typeface="华文楷体" panose="02010600040101010101" pitchFamily="2" charset="-122"/>
              </a:rPr>
              <a:t>:</a:t>
            </a:r>
            <a:r>
              <a:rPr lang="zh-CN" altLang="en-US" sz="2600">
                <a:latin typeface="华文楷体" panose="02010600040101010101" pitchFamily="2" charset="-122"/>
                <a:ea typeface="华文楷体" panose="02010600040101010101" pitchFamily="2" charset="-122"/>
              </a:rPr>
              <a:t>避免</a:t>
            </a:r>
            <a:r>
              <a:rPr lang="zh-CN" altLang="en-US" sz="2600" smtClean="0">
                <a:latin typeface="华文楷体" panose="02010600040101010101" pitchFamily="2" charset="-122"/>
                <a:ea typeface="华文楷体" panose="02010600040101010101" pitchFamily="2" charset="-122"/>
              </a:rPr>
              <a:t>边界</a:t>
            </a:r>
            <a:r>
              <a:rPr lang="zh-CN" altLang="en-US" sz="2600">
                <a:latin typeface="华文楷体" panose="02010600040101010101" pitchFamily="2" charset="-122"/>
                <a:ea typeface="华文楷体" panose="02010600040101010101" pitchFamily="2" charset="-122"/>
              </a:rPr>
              <a:t>移除以及分类时产生干扰</a:t>
            </a:r>
            <a:endParaRPr lang="en-US" altLang="zh-CN" sz="2600">
              <a:latin typeface="华文楷体" panose="02010600040101010101" pitchFamily="2" charset="-122"/>
              <a:ea typeface="华文楷体" panose="02010600040101010101" pitchFamily="2" charset="-122"/>
            </a:endParaRPr>
          </a:p>
          <a:p>
            <a:endParaRPr lang="en-US" altLang="zh-CN" sz="260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4" name="文本框 3"/>
              <p:cNvSpPr txBox="1"/>
              <p:nvPr/>
            </p:nvSpPr>
            <p:spPr>
              <a:xfrm>
                <a:off x="284399" y="1265277"/>
                <a:ext cx="5091284" cy="769441"/>
              </a:xfrm>
              <a:prstGeom prst="rect">
                <a:avLst/>
              </a:prstGeom>
              <a:noFill/>
            </p:spPr>
            <p:txBody>
              <a:bodyPr wrap="square" rtlCol="0">
                <a:spAutoFit/>
              </a:bodyPr>
              <a:lstStyle/>
              <a:p>
                <a:r>
                  <a:rPr lang="zh-CN" altLang="en-US" sz="2200" smtClean="0"/>
                  <a:t>使用形态学闭合操作来修补小漏洞</a:t>
                </a:r>
                <a:endParaRPr lang="en-US" altLang="zh-CN" sz="2200"/>
              </a:p>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 </m:t>
                      </m:r>
                    </m:oMath>
                  </m:oMathPara>
                </a14:m>
                <a:endParaRPr lang="zh-CN" altLang="en-US" sz="2200"/>
              </a:p>
            </p:txBody>
          </p:sp>
        </mc:Choice>
        <mc:Fallback xmlns="">
          <p:sp>
            <p:nvSpPr>
              <p:cNvPr id="4" name="文本框 3"/>
              <p:cNvSpPr txBox="1">
                <a:spLocks noRot="1" noChangeAspect="1" noMove="1" noResize="1" noEditPoints="1" noAdjustHandles="1" noChangeArrowheads="1" noChangeShapeType="1" noTextEdit="1"/>
              </p:cNvSpPr>
              <p:nvPr/>
            </p:nvSpPr>
            <p:spPr>
              <a:xfrm>
                <a:off x="284399" y="1265277"/>
                <a:ext cx="5091284" cy="769441"/>
              </a:xfrm>
              <a:prstGeom prst="rect">
                <a:avLst/>
              </a:prstGeom>
              <a:blipFill>
                <a:blip r:embed="rId3"/>
                <a:stretch>
                  <a:fillRect l="-1557" t="-8730"/>
                </a:stretch>
              </a:blipFill>
            </p:spPr>
            <p:txBody>
              <a:bodyPr/>
              <a:lstStyle/>
              <a:p>
                <a:r>
                  <a:rPr lang="zh-CN" altLang="en-US">
                    <a:noFill/>
                  </a:rPr>
                  <a:t> </a:t>
                </a:r>
              </a:p>
            </p:txBody>
          </p:sp>
        </mc:Fallback>
      </mc:AlternateContent>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09" y="1926829"/>
            <a:ext cx="1868995" cy="143768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644" y="1931783"/>
            <a:ext cx="1862554" cy="1432734"/>
          </a:xfrm>
          <a:prstGeom prst="rect">
            <a:avLst/>
          </a:prstGeom>
        </p:spPr>
      </p:pic>
      <p:sp>
        <p:nvSpPr>
          <p:cNvPr id="8" name="文本框 7"/>
          <p:cNvSpPr txBox="1"/>
          <p:nvPr/>
        </p:nvSpPr>
        <p:spPr>
          <a:xfrm>
            <a:off x="745068" y="3485520"/>
            <a:ext cx="1185275" cy="430887"/>
          </a:xfrm>
          <a:prstGeom prst="rect">
            <a:avLst/>
          </a:prstGeom>
          <a:noFill/>
        </p:spPr>
        <p:txBody>
          <a:bodyPr wrap="square" rtlCol="0">
            <a:spAutoFit/>
          </a:bodyPr>
          <a:lstStyle/>
          <a:p>
            <a:r>
              <a:rPr lang="zh-CN" altLang="en-US" sz="2200" smtClean="0"/>
              <a:t>修补前</a:t>
            </a:r>
            <a:endParaRPr lang="zh-CN" altLang="en-US" sz="2200"/>
          </a:p>
        </p:txBody>
      </p:sp>
      <p:sp>
        <p:nvSpPr>
          <p:cNvPr id="9" name="矩形 8"/>
          <p:cNvSpPr/>
          <p:nvPr/>
        </p:nvSpPr>
        <p:spPr>
          <a:xfrm>
            <a:off x="4181395" y="3501183"/>
            <a:ext cx="1031051" cy="430887"/>
          </a:xfrm>
          <a:prstGeom prst="rect">
            <a:avLst/>
          </a:prstGeom>
        </p:spPr>
        <p:txBody>
          <a:bodyPr wrap="none">
            <a:spAutoFit/>
          </a:bodyPr>
          <a:lstStyle/>
          <a:p>
            <a:r>
              <a:rPr lang="zh-CN" altLang="en-US" sz="2200" smtClean="0"/>
              <a:t>修补后</a:t>
            </a:r>
            <a:endParaRPr lang="zh-CN" altLang="en-US" sz="2200"/>
          </a:p>
        </p:txBody>
      </p:sp>
      <p:sp>
        <p:nvSpPr>
          <p:cNvPr id="10" name="文本框 9"/>
          <p:cNvSpPr txBox="1"/>
          <p:nvPr/>
        </p:nvSpPr>
        <p:spPr>
          <a:xfrm>
            <a:off x="346365" y="3932070"/>
            <a:ext cx="9059852" cy="492443"/>
          </a:xfrm>
          <a:prstGeom prst="rect">
            <a:avLst/>
          </a:prstGeom>
          <a:noFill/>
        </p:spPr>
        <p:txBody>
          <a:bodyPr wrap="square" rtlCol="0">
            <a:spAutoFit/>
          </a:bodyPr>
          <a:lstStyle/>
          <a:p>
            <a:r>
              <a:rPr lang="zh-CN" altLang="en-US" sz="2600" smtClean="0">
                <a:latin typeface="华文楷体" panose="02010600040101010101" pitchFamily="2" charset="-122"/>
                <a:ea typeface="华文楷体" panose="02010600040101010101" pitchFamily="2" charset="-122"/>
              </a:rPr>
              <a:t>边界</a:t>
            </a:r>
            <a:r>
              <a:rPr lang="zh-CN" altLang="en-US" sz="2600">
                <a:latin typeface="华文楷体" panose="02010600040101010101" pitchFamily="2" charset="-122"/>
                <a:ea typeface="华文楷体" panose="02010600040101010101" pitchFamily="2" charset="-122"/>
              </a:rPr>
              <a:t>移</a:t>
            </a:r>
            <a:r>
              <a:rPr lang="zh-CN" altLang="en-US" sz="2600" smtClean="0">
                <a:latin typeface="华文楷体" panose="02010600040101010101" pitchFamily="2" charset="-122"/>
                <a:ea typeface="华文楷体" panose="02010600040101010101" pitchFamily="2" charset="-122"/>
              </a:rPr>
              <a:t>除：</a:t>
            </a:r>
            <a:r>
              <a:rPr lang="zh-CN" altLang="en-US" sz="2600"/>
              <a:t>减少</a:t>
            </a:r>
            <a:r>
              <a:rPr lang="zh-CN" altLang="en-US" sz="2600" smtClean="0"/>
              <a:t>计算</a:t>
            </a:r>
            <a:r>
              <a:rPr lang="zh-CN" altLang="en-US" sz="2600"/>
              <a:t>量</a:t>
            </a:r>
            <a:r>
              <a:rPr lang="zh-CN" altLang="en-US" sz="2600" smtClean="0"/>
              <a:t>，避免对</a:t>
            </a:r>
            <a:r>
              <a:rPr lang="zh-CN" altLang="en-US" sz="2600"/>
              <a:t>定位算法产生干扰</a:t>
            </a:r>
            <a:endParaRPr lang="zh-CN" altLang="en-US" sz="2600">
              <a:latin typeface="华文楷体" panose="02010600040101010101" pitchFamily="2" charset="-122"/>
              <a:ea typeface="华文楷体" panose="02010600040101010101" pitchFamily="2" charset="-122"/>
            </a:endParaRPr>
          </a:p>
        </p:txBody>
      </p:sp>
      <p:sp>
        <p:nvSpPr>
          <p:cNvPr id="17" name="文本框 16"/>
          <p:cNvSpPr txBox="1"/>
          <p:nvPr/>
        </p:nvSpPr>
        <p:spPr>
          <a:xfrm>
            <a:off x="346365" y="4426210"/>
            <a:ext cx="3958597" cy="430887"/>
          </a:xfrm>
          <a:prstGeom prst="rect">
            <a:avLst/>
          </a:prstGeom>
          <a:noFill/>
        </p:spPr>
        <p:txBody>
          <a:bodyPr wrap="square" rtlCol="0">
            <a:spAutoFit/>
          </a:bodyPr>
          <a:lstStyle/>
          <a:p>
            <a:r>
              <a:rPr lang="zh-CN" altLang="en-US" sz="2200" smtClean="0"/>
              <a:t>基于投影</a:t>
            </a:r>
            <a:r>
              <a:rPr lang="zh-CN" altLang="en-US" sz="2200" smtClean="0"/>
              <a:t>计算需要保留的区域</a:t>
            </a:r>
            <a:endParaRPr lang="zh-CN" altLang="en-US" sz="2200"/>
          </a:p>
        </p:txBody>
      </p:sp>
      <p:sp>
        <p:nvSpPr>
          <p:cNvPr id="19" name="文本框 18"/>
          <p:cNvSpPr txBox="1"/>
          <p:nvPr/>
        </p:nvSpPr>
        <p:spPr>
          <a:xfrm>
            <a:off x="346366" y="5817870"/>
            <a:ext cx="2881745"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a:t>无页边框</a:t>
            </a:r>
          </a:p>
        </p:txBody>
      </p:sp>
      <p:sp>
        <p:nvSpPr>
          <p:cNvPr id="20" name="文本框 19"/>
          <p:cNvSpPr txBox="1"/>
          <p:nvPr/>
        </p:nvSpPr>
        <p:spPr>
          <a:xfrm>
            <a:off x="346366" y="4954399"/>
            <a:ext cx="1607127"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a:t>有页边框</a:t>
            </a:r>
          </a:p>
        </p:txBody>
      </p:sp>
      <p:sp>
        <p:nvSpPr>
          <p:cNvPr id="24" name="文本框 23"/>
          <p:cNvSpPr txBox="1"/>
          <p:nvPr/>
        </p:nvSpPr>
        <p:spPr>
          <a:xfrm>
            <a:off x="403207" y="5372670"/>
            <a:ext cx="8740793" cy="430887"/>
          </a:xfrm>
          <a:prstGeom prst="rect">
            <a:avLst/>
          </a:prstGeom>
          <a:noFill/>
        </p:spPr>
        <p:txBody>
          <a:bodyPr wrap="square" rtlCol="0">
            <a:spAutoFit/>
          </a:bodyPr>
          <a:lstStyle/>
          <a:p>
            <a:r>
              <a:rPr lang="zh-CN" altLang="en-US" sz="2200" smtClean="0"/>
              <a:t>检测投影值的大于阈值的位置，且要求距离页面边缘在一定范围之内</a:t>
            </a:r>
            <a:endParaRPr lang="zh-CN" altLang="en-US" sz="2200"/>
          </a:p>
        </p:txBody>
      </p:sp>
      <p:sp>
        <p:nvSpPr>
          <p:cNvPr id="25" name="文本框 24"/>
          <p:cNvSpPr txBox="1"/>
          <p:nvPr/>
        </p:nvSpPr>
        <p:spPr>
          <a:xfrm>
            <a:off x="403207" y="6319130"/>
            <a:ext cx="6983428" cy="430887"/>
          </a:xfrm>
          <a:prstGeom prst="rect">
            <a:avLst/>
          </a:prstGeom>
          <a:noFill/>
        </p:spPr>
        <p:txBody>
          <a:bodyPr wrap="square" rtlCol="0">
            <a:spAutoFit/>
          </a:bodyPr>
          <a:lstStyle/>
          <a:p>
            <a:r>
              <a:rPr lang="zh-CN" altLang="en-US" sz="2200" smtClean="0"/>
              <a:t>设定阈值为原来的一半，并取消距边缘距离的约束</a:t>
            </a:r>
            <a:endParaRPr lang="zh-CN" altLang="en-US" sz="2200"/>
          </a:p>
        </p:txBody>
      </p:sp>
      <p:sp>
        <p:nvSpPr>
          <p:cNvPr id="14" name="文本框 13"/>
          <p:cNvSpPr txBox="1"/>
          <p:nvPr/>
        </p:nvSpPr>
        <p:spPr>
          <a:xfrm>
            <a:off x="8525991" y="6388188"/>
            <a:ext cx="498191" cy="372066"/>
          </a:xfrm>
          <a:prstGeom prst="rect">
            <a:avLst/>
          </a:prstGeom>
          <a:noFill/>
        </p:spPr>
        <p:txBody>
          <a:bodyPr wrap="square" rtlCol="0">
            <a:spAutoFit/>
          </a:bodyPr>
          <a:lstStyle/>
          <a:p>
            <a:r>
              <a:rPr lang="en-US" altLang="zh-CN"/>
              <a:t>6</a:t>
            </a:r>
            <a:endParaRPr lang="zh-CN" altLang="en-US"/>
          </a:p>
        </p:txBody>
      </p:sp>
    </p:spTree>
    <p:extLst>
      <p:ext uri="{BB962C8B-B14F-4D97-AF65-F5344CB8AC3E}">
        <p14:creationId xmlns:p14="http://schemas.microsoft.com/office/powerpoint/2010/main" val="2416674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4400" y="144000"/>
            <a:ext cx="3028013" cy="984885"/>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.1</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zh-CN" altLang="en-US" sz="2600" smtClean="0">
                <a:latin typeface="华文楷体" panose="02010600040101010101" pitchFamily="2" charset="-122"/>
                <a:ea typeface="华文楷体" panose="02010600040101010101" pitchFamily="2" charset="-122"/>
              </a:rPr>
              <a:t>边界</a:t>
            </a:r>
            <a:r>
              <a:rPr lang="zh-CN" altLang="en-US" sz="2600">
                <a:latin typeface="华文楷体" panose="02010600040101010101" pitchFamily="2" charset="-122"/>
                <a:ea typeface="华文楷体" panose="02010600040101010101" pitchFamily="2" charset="-122"/>
              </a:rPr>
              <a:t>移</a:t>
            </a:r>
            <a:r>
              <a:rPr lang="zh-CN" altLang="en-US" sz="2600" smtClean="0">
                <a:latin typeface="华文楷体" panose="02010600040101010101" pitchFamily="2" charset="-122"/>
                <a:ea typeface="华文楷体" panose="02010600040101010101" pitchFamily="2" charset="-122"/>
              </a:rPr>
              <a:t>除结果</a:t>
            </a:r>
            <a:endParaRPr lang="zh-CN" altLang="en-US" sz="260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34" y="2015465"/>
            <a:ext cx="4375536" cy="367556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4524" y="2015465"/>
            <a:ext cx="4541246" cy="3675560"/>
          </a:xfrm>
          <a:prstGeom prst="rect">
            <a:avLst/>
          </a:prstGeom>
        </p:spPr>
      </p:pic>
      <p:sp>
        <p:nvSpPr>
          <p:cNvPr id="8" name="文本框 7"/>
          <p:cNvSpPr txBox="1"/>
          <p:nvPr/>
        </p:nvSpPr>
        <p:spPr>
          <a:xfrm>
            <a:off x="346366" y="1138100"/>
            <a:ext cx="1738746" cy="430887"/>
          </a:xfrm>
          <a:prstGeom prst="rect">
            <a:avLst/>
          </a:prstGeom>
          <a:noFill/>
        </p:spPr>
        <p:txBody>
          <a:bodyPr wrap="square" rtlCol="0">
            <a:spAutoFit/>
          </a:bodyPr>
          <a:lstStyle/>
          <a:p>
            <a:r>
              <a:rPr lang="zh-CN" altLang="en-US" sz="2200"/>
              <a:t>有页边框</a:t>
            </a:r>
          </a:p>
        </p:txBody>
      </p:sp>
      <p:sp>
        <p:nvSpPr>
          <p:cNvPr id="9" name="文本框 8"/>
          <p:cNvSpPr txBox="1"/>
          <p:nvPr/>
        </p:nvSpPr>
        <p:spPr>
          <a:xfrm>
            <a:off x="346366" y="1138100"/>
            <a:ext cx="1641763" cy="430887"/>
          </a:xfrm>
          <a:prstGeom prst="rect">
            <a:avLst/>
          </a:prstGeom>
          <a:noFill/>
        </p:spPr>
        <p:txBody>
          <a:bodyPr wrap="square" rtlCol="0">
            <a:spAutoFit/>
          </a:bodyPr>
          <a:lstStyle/>
          <a:p>
            <a:r>
              <a:rPr lang="zh-CN" altLang="en-US" sz="2200" smtClean="0"/>
              <a:t>无页边框</a:t>
            </a:r>
            <a:endParaRPr lang="zh-CN" altLang="en-US" sz="2200"/>
          </a:p>
        </p:txBody>
      </p:sp>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t="-1" r="9064" b="-157"/>
          <a:stretch/>
        </p:blipFill>
        <p:spPr>
          <a:xfrm>
            <a:off x="4497124" y="2044559"/>
            <a:ext cx="4578645" cy="3681327"/>
          </a:xfrm>
          <a:prstGeom prst="rect">
            <a:avLst/>
          </a:prstGeom>
        </p:spPr>
      </p:pic>
      <p:sp>
        <p:nvSpPr>
          <p:cNvPr id="11" name="文本框 10"/>
          <p:cNvSpPr txBox="1"/>
          <p:nvPr/>
        </p:nvSpPr>
        <p:spPr>
          <a:xfrm>
            <a:off x="1701383" y="5786202"/>
            <a:ext cx="1560456" cy="430887"/>
          </a:xfrm>
          <a:prstGeom prst="rect">
            <a:avLst/>
          </a:prstGeom>
          <a:noFill/>
        </p:spPr>
        <p:txBody>
          <a:bodyPr wrap="square" rtlCol="0">
            <a:spAutoFit/>
          </a:bodyPr>
          <a:lstStyle/>
          <a:p>
            <a:r>
              <a:rPr lang="zh-CN" altLang="en-US" sz="2200" smtClean="0"/>
              <a:t>移除前</a:t>
            </a:r>
            <a:endParaRPr lang="zh-CN" altLang="en-US" sz="2200"/>
          </a:p>
        </p:txBody>
      </p:sp>
      <p:sp>
        <p:nvSpPr>
          <p:cNvPr id="12" name="文本框 11"/>
          <p:cNvSpPr txBox="1"/>
          <p:nvPr/>
        </p:nvSpPr>
        <p:spPr>
          <a:xfrm>
            <a:off x="6290872" y="5786201"/>
            <a:ext cx="1560456" cy="430887"/>
          </a:xfrm>
          <a:prstGeom prst="rect">
            <a:avLst/>
          </a:prstGeom>
          <a:noFill/>
        </p:spPr>
        <p:txBody>
          <a:bodyPr wrap="square" rtlCol="0">
            <a:spAutoFit/>
          </a:bodyPr>
          <a:lstStyle/>
          <a:p>
            <a:r>
              <a:rPr lang="zh-CN" altLang="en-US" sz="2200" smtClean="0"/>
              <a:t>移除后</a:t>
            </a:r>
            <a:endParaRPr lang="zh-CN" altLang="en-US" sz="2200"/>
          </a:p>
        </p:txBody>
      </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79" y="2044560"/>
            <a:ext cx="4388577" cy="3694053"/>
          </a:xfrm>
          <a:prstGeom prst="rect">
            <a:avLst/>
          </a:prstGeom>
        </p:spPr>
      </p:pic>
      <p:sp>
        <p:nvSpPr>
          <p:cNvPr id="13" name="文本框 12"/>
          <p:cNvSpPr txBox="1"/>
          <p:nvPr/>
        </p:nvSpPr>
        <p:spPr>
          <a:xfrm>
            <a:off x="8525991" y="6388188"/>
            <a:ext cx="498191" cy="372066"/>
          </a:xfrm>
          <a:prstGeom prst="rect">
            <a:avLst/>
          </a:prstGeom>
          <a:noFill/>
        </p:spPr>
        <p:txBody>
          <a:bodyPr wrap="square" rtlCol="0">
            <a:spAutoFit/>
          </a:bodyPr>
          <a:lstStyle/>
          <a:p>
            <a:r>
              <a:rPr lang="en-US" altLang="zh-CN"/>
              <a:t>7</a:t>
            </a:r>
            <a:endParaRPr lang="zh-CN" altLang="en-US"/>
          </a:p>
        </p:txBody>
      </p:sp>
    </p:spTree>
    <p:extLst>
      <p:ext uri="{BB962C8B-B14F-4D97-AF65-F5344CB8AC3E}">
        <p14:creationId xmlns:p14="http://schemas.microsoft.com/office/powerpoint/2010/main" val="65226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8" grpId="1"/>
      <p:bldP spid="9" grpId="0"/>
      <p:bldP spid="11" grpId="0"/>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Californian FB"/>
        <a:ea typeface="楷体"/>
        <a:cs typeface=""/>
      </a:majorFont>
      <a:minorFont>
        <a:latin typeface="Californian FB"/>
        <a:ea typeface="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3428</TotalTime>
  <Words>4074</Words>
  <Application>Microsoft Office PowerPoint</Application>
  <PresentationFormat>全屏显示(4:3)</PresentationFormat>
  <Paragraphs>569</Paragraphs>
  <Slides>31</Slides>
  <Notes>29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31</vt:i4>
      </vt:variant>
    </vt:vector>
  </HeadingPairs>
  <TitlesOfParts>
    <vt:vector size="43" baseType="lpstr">
      <vt:lpstr>华文楷体</vt:lpstr>
      <vt:lpstr>华文新魏</vt:lpstr>
      <vt:lpstr>楷体</vt:lpstr>
      <vt:lpstr>宋体</vt:lpstr>
      <vt:lpstr>Arial</vt:lpstr>
      <vt:lpstr>Calibri</vt:lpstr>
      <vt:lpstr>Californian FB</vt:lpstr>
      <vt:lpstr>Cambria Math</vt:lpstr>
      <vt:lpstr>Constantia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SAMSUNG</dc:creator>
  <cp:keywords>ppt</cp:keywords>
  <cp:lastModifiedBy>Deng Bowen</cp:lastModifiedBy>
  <cp:revision>482</cp:revision>
  <dcterms:created xsi:type="dcterms:W3CDTF">2014-08-08T13:32:00Z</dcterms:created>
  <dcterms:modified xsi:type="dcterms:W3CDTF">2019-06-13T15:19:21Z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